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5.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notesSlides/notesSlide16.xml" ContentType="application/vnd.openxmlformats-officedocument.presentationml.notesSlide+xml"/>
  <Override PartName="/ppt/charts/chart4.xml" ContentType="application/vnd.openxmlformats-officedocument.drawingml.chart+xml"/>
  <Override PartName="/ppt/drawings/drawing4.xml" ContentType="application/vnd.openxmlformats-officedocument.drawingml.chartshapes+xml"/>
  <Override PartName="/ppt/notesSlides/notesSlide17.xml" ContentType="application/vnd.openxmlformats-officedocument.presentationml.notesSlide+xml"/>
  <Override PartName="/ppt/charts/chart5.xml" ContentType="application/vnd.openxmlformats-officedocument.drawingml.chart+xml"/>
  <Override PartName="/ppt/notesSlides/notesSlide18.xml" ContentType="application/vnd.openxmlformats-officedocument.presentationml.notesSlide+xml"/>
  <Override PartName="/ppt/charts/chart6.xml" ContentType="application/vnd.openxmlformats-officedocument.drawingml.chart+xml"/>
  <Override PartName="/ppt/notesSlides/notesSlide19.xml" ContentType="application/vnd.openxmlformats-officedocument.presentationml.notesSlide+xml"/>
  <Override PartName="/ppt/charts/chart7.xml" ContentType="application/vnd.openxmlformats-officedocument.drawingml.chart+xml"/>
  <Override PartName="/ppt/notesSlides/notesSlide20.xml" ContentType="application/vnd.openxmlformats-officedocument.presentationml.notesSlide+xml"/>
  <Override PartName="/ppt/charts/chart8.xml" ContentType="application/vnd.openxmlformats-officedocument.drawingml.chart+xml"/>
  <Override PartName="/ppt/notesSlides/notesSlide21.xml" ContentType="application/vnd.openxmlformats-officedocument.presentationml.notesSlide+xml"/>
  <Override PartName="/ppt/charts/chart9.xml" ContentType="application/vnd.openxmlformats-officedocument.drawingml.chart+xml"/>
  <Override PartName="/ppt/notesSlides/notesSlide22.xml" ContentType="application/vnd.openxmlformats-officedocument.presentationml.notesSlide+xml"/>
  <Override PartName="/ppt/charts/chart10.xml" ContentType="application/vnd.openxmlformats-officedocument.drawingml.chart+xml"/>
  <Override PartName="/ppt/notesSlides/notesSlide23.xml" ContentType="application/vnd.openxmlformats-officedocument.presentationml.notesSlide+xml"/>
  <Override PartName="/ppt/charts/chart11.xml" ContentType="application/vnd.openxmlformats-officedocument.drawingml.chart+xml"/>
  <Override PartName="/ppt/notesSlides/notesSlide24.xml" ContentType="application/vnd.openxmlformats-officedocument.presentationml.notesSlide+xml"/>
  <Override PartName="/ppt/charts/chart12.xml" ContentType="application/vnd.openxmlformats-officedocument.drawingml.chart+xml"/>
  <Override PartName="/ppt/notesSlides/notesSlide25.xml" ContentType="application/vnd.openxmlformats-officedocument.presentationml.notesSlide+xml"/>
  <Override PartName="/ppt/charts/chart1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4.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autoCompressPictures="0">
  <p:sldMasterIdLst>
    <p:sldMasterId id="2147483648" r:id="rId1"/>
    <p:sldMasterId id="2147483649" r:id="rId2"/>
  </p:sldMasterIdLst>
  <p:notesMasterIdLst>
    <p:notesMasterId r:id="rId50"/>
  </p:notesMasterIdLst>
  <p:handoutMasterIdLst>
    <p:handoutMasterId r:id="rId51"/>
  </p:handoutMasterIdLst>
  <p:sldIdLst>
    <p:sldId id="387" r:id="rId3"/>
    <p:sldId id="406" r:id="rId4"/>
    <p:sldId id="402" r:id="rId5"/>
    <p:sldId id="439" r:id="rId6"/>
    <p:sldId id="408" r:id="rId7"/>
    <p:sldId id="411" r:id="rId8"/>
    <p:sldId id="413" r:id="rId9"/>
    <p:sldId id="420" r:id="rId10"/>
    <p:sldId id="407" r:id="rId11"/>
    <p:sldId id="410" r:id="rId12"/>
    <p:sldId id="412" r:id="rId13"/>
    <p:sldId id="440" r:id="rId14"/>
    <p:sldId id="448" r:id="rId15"/>
    <p:sldId id="414" r:id="rId16"/>
    <p:sldId id="415" r:id="rId17"/>
    <p:sldId id="416" r:id="rId18"/>
    <p:sldId id="417" r:id="rId19"/>
    <p:sldId id="418" r:id="rId20"/>
    <p:sldId id="419" r:id="rId21"/>
    <p:sldId id="421" r:id="rId22"/>
    <p:sldId id="422" r:id="rId23"/>
    <p:sldId id="423" r:id="rId24"/>
    <p:sldId id="425" r:id="rId25"/>
    <p:sldId id="424" r:id="rId26"/>
    <p:sldId id="426" r:id="rId27"/>
    <p:sldId id="450" r:id="rId28"/>
    <p:sldId id="447" r:id="rId29"/>
    <p:sldId id="446" r:id="rId30"/>
    <p:sldId id="396" r:id="rId31"/>
    <p:sldId id="434" r:id="rId32"/>
    <p:sldId id="391" r:id="rId33"/>
    <p:sldId id="394" r:id="rId34"/>
    <p:sldId id="393" r:id="rId35"/>
    <p:sldId id="435" r:id="rId36"/>
    <p:sldId id="436" r:id="rId37"/>
    <p:sldId id="403" r:id="rId38"/>
    <p:sldId id="405" r:id="rId39"/>
    <p:sldId id="449" r:id="rId40"/>
    <p:sldId id="404" r:id="rId41"/>
    <p:sldId id="427" r:id="rId42"/>
    <p:sldId id="432" r:id="rId43"/>
    <p:sldId id="441" r:id="rId44"/>
    <p:sldId id="442" r:id="rId45"/>
    <p:sldId id="445" r:id="rId46"/>
    <p:sldId id="443" r:id="rId47"/>
    <p:sldId id="444" r:id="rId48"/>
    <p:sldId id="401" r:id="rId49"/>
  </p:sldIdLst>
  <p:sldSz cx="24384000" cy="13716000"/>
  <p:notesSz cx="6858000" cy="9144000"/>
  <p:embeddedFontLst>
    <p:embeddedFont>
      <p:font typeface="Web Symbols" pitchFamily="50" charset="0"/>
      <p:regular r:id="rId52"/>
    </p:embeddedFont>
    <p:embeddedFont>
      <p:font typeface="nevis Bold" panose="02000800000000000000" pitchFamily="2" charset="0"/>
      <p:bold r:id="rId53"/>
    </p:embeddedFont>
    <p:embeddedFont>
      <p:font typeface="Nevis" panose="02000800000000000000" pitchFamily="2" charset="0"/>
      <p:bold r:id="rId54"/>
    </p:embeddedFont>
    <p:embeddedFont>
      <p:font typeface="Heavyweight" panose="00000400000000000000" pitchFamily="2" charset="0"/>
      <p:regular r:id="rId55"/>
    </p:embeddedFont>
    <p:embeddedFont>
      <p:font typeface="Daniel Black" pitchFamily="50" charset="0"/>
      <p:bold r:id="rId56"/>
    </p:embeddedFont>
    <p:embeddedFont>
      <p:font typeface="Veneer extras" panose="02000806000000000000" pitchFamily="50" charset="0"/>
      <p:regular r:id="rId57"/>
    </p:embeddedFont>
    <p:embeddedFont>
      <p:font typeface="Consolas" panose="020B0609020204030204" pitchFamily="49" charset="0"/>
      <p:regular r:id="rId58"/>
      <p:bold r:id="rId59"/>
      <p:italic r:id="rId60"/>
      <p:boldItalic r:id="rId61"/>
    </p:embeddedFont>
    <p:embeddedFont>
      <p:font typeface="Adhesive Nr. Seven Banners" pitchFamily="2" charset="0"/>
      <p:regular r:id="rId62"/>
    </p:embeddedFont>
    <p:embeddedFont>
      <p:font typeface="Cambria Math" panose="02040503050406030204" pitchFamily="18" charset="0"/>
      <p:regular r:id="rId63"/>
    </p:embeddedFont>
    <p:embeddedFont>
      <p:font typeface="Roboto" panose="02000000000000000000" pitchFamily="2" charset="0"/>
      <p:regular r:id="rId64"/>
    </p:embeddedFont>
    <p:embeddedFont>
      <p:font typeface="Entypo" pitchFamily="50" charset="0"/>
      <p:regular r:id="rId65"/>
    </p:embeddedFont>
    <p:embeddedFont>
      <p:font typeface="Veneer extras" panose="02000806000000000000" pitchFamily="50" charset="0"/>
      <p:regular r:id="rId57"/>
    </p:embeddedFont>
    <p:embeddedFont>
      <p:font typeface="Calibri" panose="020F0502020204030204" pitchFamily="34" charset="0"/>
      <p:regular r:id="rId66"/>
      <p:bold r:id="rId67"/>
      <p:italic r:id="rId68"/>
      <p:boldItalic r:id="rId69"/>
    </p:embeddedFont>
  </p:embeddedFontLst>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7485">
          <p15:clr>
            <a:srgbClr val="A4A3A4"/>
          </p15:clr>
        </p15:guide>
        <p15:guide id="2" orient="horz" pos="8393">
          <p15:clr>
            <a:srgbClr val="A4A3A4"/>
          </p15:clr>
        </p15:guide>
        <p15:guide id="3" orient="horz" pos="953">
          <p15:clr>
            <a:srgbClr val="A4A3A4"/>
          </p15:clr>
        </p15:guide>
        <p15:guide id="4" orient="horz" pos="1769">
          <p15:clr>
            <a:srgbClr val="A4A3A4"/>
          </p15:clr>
        </p15:guide>
        <p15:guide id="5" orient="horz" pos="414">
          <p15:clr>
            <a:srgbClr val="A4A3A4"/>
          </p15:clr>
        </p15:guide>
        <p15:guide id="6" orient="horz" pos="4405">
          <p15:clr>
            <a:srgbClr val="A4A3A4"/>
          </p15:clr>
        </p15:guide>
        <p15:guide id="7" pos="7680">
          <p15:clr>
            <a:srgbClr val="A4A3A4"/>
          </p15:clr>
        </p15:guide>
        <p15:guide id="8" pos="13880">
          <p15:clr>
            <a:srgbClr val="A4A3A4"/>
          </p15:clr>
        </p15:guide>
        <p15:guide id="9" pos="1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313"/>
    <a:srgbClr val="252F53"/>
    <a:srgbClr val="FFFFFF"/>
    <a:srgbClr val="525656"/>
    <a:srgbClr val="0A1C6C"/>
    <a:srgbClr val="2C2C2C"/>
    <a:srgbClr val="6AB9C0"/>
    <a:srgbClr val="FFCD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7" autoAdjust="0"/>
    <p:restoredTop sz="93614" autoAdjust="0"/>
  </p:normalViewPr>
  <p:slideViewPr>
    <p:cSldViewPr showGuides="1">
      <p:cViewPr varScale="1">
        <p:scale>
          <a:sx n="44" d="100"/>
          <a:sy n="44" d="100"/>
        </p:scale>
        <p:origin x="588" y="72"/>
      </p:cViewPr>
      <p:guideLst>
        <p:guide orient="horz" pos="7485"/>
        <p:guide orient="horz" pos="8393"/>
        <p:guide orient="horz" pos="953"/>
        <p:guide orient="horz" pos="1769"/>
        <p:guide orient="horz" pos="414"/>
        <p:guide orient="horz" pos="4405"/>
        <p:guide pos="7680"/>
        <p:guide pos="13880"/>
        <p:guide pos="1406"/>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handoutMaster" Target="handoutMasters/handoutMaster1.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42908168"/>
        <c:axId val="24291522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42908168"/>
        <c:scaling>
          <c:orientation val="minMax"/>
        </c:scaling>
        <c:delete val="1"/>
        <c:axPos val="b"/>
        <c:numFmt formatCode="General" sourceLinked="0"/>
        <c:majorTickMark val="in"/>
        <c:minorTickMark val="none"/>
        <c:tickLblPos val="nextTo"/>
        <c:crossAx val="242915224"/>
        <c:crosses val="autoZero"/>
        <c:auto val="1"/>
        <c:lblAlgn val="ctr"/>
        <c:lblOffset val="100"/>
        <c:tickLblSkip val="1"/>
        <c:tickMarkSkip val="1"/>
        <c:noMultiLvlLbl val="0"/>
      </c:catAx>
      <c:valAx>
        <c:axId val="24291522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290816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242913264"/>
        <c:axId val="24291365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242913264"/>
        <c:scaling>
          <c:orientation val="minMax"/>
        </c:scaling>
        <c:delete val="1"/>
        <c:axPos val="b"/>
        <c:numFmt formatCode="General" sourceLinked="0"/>
        <c:majorTickMark val="out"/>
        <c:minorTickMark val="none"/>
        <c:tickLblPos val="nextTo"/>
        <c:crossAx val="242913656"/>
        <c:crosses val="autoZero"/>
        <c:auto val="1"/>
        <c:lblAlgn val="ctr"/>
        <c:lblOffset val="100"/>
        <c:noMultiLvlLbl val="0"/>
      </c:catAx>
      <c:valAx>
        <c:axId val="24291365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291326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33558056"/>
        <c:axId val="33356315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33558056"/>
        <c:scaling>
          <c:orientation val="minMax"/>
        </c:scaling>
        <c:delete val="1"/>
        <c:axPos val="b"/>
        <c:numFmt formatCode="General" sourceLinked="0"/>
        <c:majorTickMark val="out"/>
        <c:minorTickMark val="none"/>
        <c:tickLblPos val="nextTo"/>
        <c:crossAx val="333563152"/>
        <c:crosses val="autoZero"/>
        <c:auto val="1"/>
        <c:lblAlgn val="ctr"/>
        <c:lblOffset val="100"/>
        <c:noMultiLvlLbl val="0"/>
      </c:catAx>
      <c:valAx>
        <c:axId val="33356315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355805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242910912"/>
        <c:axId val="240489464"/>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242910912"/>
        <c:scaling>
          <c:orientation val="minMax"/>
        </c:scaling>
        <c:delete val="0"/>
        <c:axPos val="b"/>
        <c:numFmt formatCode="General" sourceLinked="0"/>
        <c:majorTickMark val="out"/>
        <c:minorTickMark val="none"/>
        <c:tickLblPos val="none"/>
        <c:crossAx val="240489464"/>
        <c:crosses val="autoZero"/>
        <c:auto val="1"/>
        <c:lblAlgn val="ctr"/>
        <c:lblOffset val="100"/>
        <c:noMultiLvlLbl val="0"/>
      </c:catAx>
      <c:valAx>
        <c:axId val="240489464"/>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291091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334948232"/>
        <c:axId val="33494431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334948232"/>
        <c:scaling>
          <c:orientation val="minMax"/>
        </c:scaling>
        <c:delete val="0"/>
        <c:axPos val="b"/>
        <c:numFmt formatCode="General" sourceLinked="0"/>
        <c:majorTickMark val="out"/>
        <c:minorTickMark val="none"/>
        <c:tickLblPos val="none"/>
        <c:crossAx val="334944312"/>
        <c:crosses val="autoZero"/>
        <c:auto val="1"/>
        <c:lblAlgn val="ctr"/>
        <c:lblOffset val="100"/>
        <c:noMultiLvlLbl val="0"/>
      </c:catAx>
      <c:valAx>
        <c:axId val="33494431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494823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Rum</c:v>
                </c:pt>
              </c:strCache>
            </c:strRef>
          </c:tx>
          <c:spPr>
            <a:solidFill>
              <a:schemeClr val="accent2"/>
            </a:solidFill>
          </c:spPr>
          <c:invertIfNegative val="0"/>
          <c:val>
            <c:numRef>
              <c:f>Sheet1!$B$2:$B$5</c:f>
              <c:numCache>
                <c:formatCode>General</c:formatCode>
                <c:ptCount val="4"/>
                <c:pt idx="0">
                  <c:v>7</c:v>
                </c:pt>
                <c:pt idx="1">
                  <c:v>10</c:v>
                </c:pt>
                <c:pt idx="2">
                  <c:v>9</c:v>
                </c:pt>
                <c:pt idx="3">
                  <c:v>11</c:v>
                </c:pt>
              </c:numCache>
            </c:numRef>
          </c:val>
        </c:ser>
        <c:ser>
          <c:idx val="2"/>
          <c:order val="2"/>
          <c:tx>
            <c:strRef>
              <c:f>Sheet1!$C$1</c:f>
              <c:strCache>
                <c:ptCount val="1"/>
                <c:pt idx="0">
                  <c:v>Synthetic</c:v>
                </c:pt>
              </c:strCache>
            </c:strRef>
          </c:tx>
          <c:invertIfNegative val="0"/>
          <c:val>
            <c:numRef>
              <c:f>Sheet1!$C$2:$C$5</c:f>
              <c:numCache>
                <c:formatCode>General</c:formatCode>
                <c:ptCount val="4"/>
                <c:pt idx="0">
                  <c:v>4</c:v>
                </c:pt>
                <c:pt idx="1">
                  <c:v>3</c:v>
                </c:pt>
                <c:pt idx="2">
                  <c:v>3</c:v>
                </c:pt>
                <c:pt idx="3">
                  <c:v>5</c:v>
                </c:pt>
              </c:numCache>
            </c:numRef>
          </c:val>
        </c:ser>
        <c:dLbls>
          <c:showLegendKey val="0"/>
          <c:showVal val="0"/>
          <c:showCatName val="0"/>
          <c:showSerName val="0"/>
          <c:showPercent val="0"/>
          <c:showBubbleSize val="0"/>
        </c:dLbls>
        <c:gapWidth val="150"/>
        <c:axId val="334947840"/>
        <c:axId val="33494980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Sheet1!$A$2:$A$5</c15:sqref>
                        </c15:formulaRef>
                      </c:ext>
                    </c:extLst>
                    <c:numCache>
                      <c:formatCode>General</c:formatCode>
                      <c:ptCount val="4"/>
                      <c:pt idx="0">
                        <c:v>0</c:v>
                      </c:pt>
                      <c:pt idx="1">
                        <c:v>0</c:v>
                      </c:pt>
                      <c:pt idx="2">
                        <c:v>0</c:v>
                      </c:pt>
                      <c:pt idx="3">
                        <c:v>0</c:v>
                      </c:pt>
                    </c:numCache>
                  </c:numRef>
                </c:val>
              </c15:ser>
            </c15:filteredBarSeries>
          </c:ext>
        </c:extLst>
      </c:barChart>
      <c:catAx>
        <c:axId val="334947840"/>
        <c:scaling>
          <c:orientation val="minMax"/>
        </c:scaling>
        <c:delete val="1"/>
        <c:axPos val="b"/>
        <c:numFmt formatCode="General" sourceLinked="0"/>
        <c:majorTickMark val="out"/>
        <c:minorTickMark val="none"/>
        <c:tickLblPos val="nextTo"/>
        <c:crossAx val="334949800"/>
        <c:crosses val="autoZero"/>
        <c:auto val="1"/>
        <c:lblAlgn val="ctr"/>
        <c:lblOffset val="100"/>
        <c:noMultiLvlLbl val="0"/>
      </c:catAx>
      <c:valAx>
        <c:axId val="33494980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4947840"/>
        <c:crosses val="autoZero"/>
        <c:crossBetween val="between"/>
      </c:valAx>
      <c:spPr>
        <a:effectLst/>
      </c:spPr>
    </c:plotArea>
    <c:legend>
      <c:legendPos val="r"/>
      <c:layout>
        <c:manualLayout>
          <c:xMode val="edge"/>
          <c:yMode val="edge"/>
          <c:x val="0.87307470424696065"/>
          <c:y val="3.7333432494491905E-2"/>
          <c:w val="0.12692529575303918"/>
          <c:h val="0.14138968166169311"/>
        </c:manualLayout>
      </c:layout>
      <c:overlay val="0"/>
      <c:txPr>
        <a:bodyPr/>
        <a:lstStyle/>
        <a:p>
          <a:pPr>
            <a:defRPr sz="3600">
              <a:latin typeface="nevis Bold" panose="02000800000000000000" pitchFamily="2"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42908560"/>
        <c:axId val="24290895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42908560"/>
        <c:scaling>
          <c:orientation val="minMax"/>
        </c:scaling>
        <c:delete val="1"/>
        <c:axPos val="b"/>
        <c:numFmt formatCode="General" sourceLinked="0"/>
        <c:majorTickMark val="in"/>
        <c:minorTickMark val="none"/>
        <c:tickLblPos val="nextTo"/>
        <c:crossAx val="242908952"/>
        <c:crosses val="autoZero"/>
        <c:auto val="1"/>
        <c:lblAlgn val="ctr"/>
        <c:lblOffset val="100"/>
        <c:tickLblSkip val="1"/>
        <c:tickMarkSkip val="1"/>
        <c:noMultiLvlLbl val="0"/>
      </c:catAx>
      <c:valAx>
        <c:axId val="24290895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290856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3564328"/>
        <c:axId val="33356354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3564328"/>
        <c:scaling>
          <c:orientation val="minMax"/>
        </c:scaling>
        <c:delete val="1"/>
        <c:axPos val="b"/>
        <c:numFmt formatCode="General" sourceLinked="0"/>
        <c:majorTickMark val="in"/>
        <c:minorTickMark val="none"/>
        <c:tickLblPos val="nextTo"/>
        <c:crossAx val="333563544"/>
        <c:crosses val="autoZero"/>
        <c:auto val="1"/>
        <c:lblAlgn val="ctr"/>
        <c:lblOffset val="100"/>
        <c:tickLblSkip val="1"/>
        <c:tickMarkSkip val="1"/>
        <c:noMultiLvlLbl val="0"/>
      </c:catAx>
      <c:valAx>
        <c:axId val="33356354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356432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3561584"/>
        <c:axId val="33355923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3561584"/>
        <c:scaling>
          <c:orientation val="minMax"/>
        </c:scaling>
        <c:delete val="1"/>
        <c:axPos val="b"/>
        <c:numFmt formatCode="General" sourceLinked="0"/>
        <c:majorTickMark val="in"/>
        <c:minorTickMark val="none"/>
        <c:tickLblPos val="nextTo"/>
        <c:crossAx val="333559232"/>
        <c:crosses val="autoZero"/>
        <c:auto val="1"/>
        <c:lblAlgn val="ctr"/>
        <c:lblOffset val="100"/>
        <c:tickLblSkip val="1"/>
        <c:tickMarkSkip val="1"/>
        <c:noMultiLvlLbl val="0"/>
      </c:catAx>
      <c:valAx>
        <c:axId val="33355923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3561584"/>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3561976"/>
        <c:axId val="24048632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3561976"/>
        <c:scaling>
          <c:orientation val="minMax"/>
        </c:scaling>
        <c:delete val="1"/>
        <c:axPos val="b"/>
        <c:numFmt formatCode="General" sourceLinked="0"/>
        <c:majorTickMark val="in"/>
        <c:minorTickMark val="none"/>
        <c:tickLblPos val="nextTo"/>
        <c:crossAx val="240486328"/>
        <c:crosses val="autoZero"/>
        <c:auto val="1"/>
        <c:lblAlgn val="ctr"/>
        <c:lblOffset val="100"/>
        <c:tickLblSkip val="1"/>
        <c:tickMarkSkip val="1"/>
        <c:noMultiLvlLbl val="0"/>
      </c:catAx>
      <c:valAx>
        <c:axId val="24048632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3561976"/>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40180176"/>
        <c:axId val="24018135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40180176"/>
        <c:scaling>
          <c:orientation val="minMax"/>
        </c:scaling>
        <c:delete val="1"/>
        <c:axPos val="b"/>
        <c:numFmt formatCode="General" sourceLinked="0"/>
        <c:majorTickMark val="in"/>
        <c:minorTickMark val="none"/>
        <c:tickLblPos val="nextTo"/>
        <c:crossAx val="240181352"/>
        <c:crosses val="autoZero"/>
        <c:auto val="1"/>
        <c:lblAlgn val="ctr"/>
        <c:lblOffset val="100"/>
        <c:tickLblSkip val="1"/>
        <c:tickMarkSkip val="1"/>
        <c:noMultiLvlLbl val="0"/>
      </c:catAx>
      <c:valAx>
        <c:axId val="24018135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0180176"/>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240179784"/>
        <c:axId val="24018252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240179784"/>
        <c:scaling>
          <c:orientation val="minMax"/>
        </c:scaling>
        <c:delete val="1"/>
        <c:axPos val="b"/>
        <c:numFmt formatCode="General" sourceLinked="0"/>
        <c:majorTickMark val="out"/>
        <c:minorTickMark val="none"/>
        <c:tickLblPos val="nextTo"/>
        <c:crossAx val="240182528"/>
        <c:crosses val="autoZero"/>
        <c:auto val="1"/>
        <c:lblAlgn val="ctr"/>
        <c:lblOffset val="100"/>
        <c:noMultiLvlLbl val="0"/>
      </c:catAx>
      <c:valAx>
        <c:axId val="24018252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017978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242907776"/>
        <c:axId val="24291169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242907776"/>
        <c:scaling>
          <c:orientation val="minMax"/>
        </c:scaling>
        <c:delete val="1"/>
        <c:axPos val="b"/>
        <c:numFmt formatCode="General" sourceLinked="0"/>
        <c:majorTickMark val="out"/>
        <c:minorTickMark val="none"/>
        <c:tickLblPos val="nextTo"/>
        <c:crossAx val="242911696"/>
        <c:crosses val="autoZero"/>
        <c:auto val="1"/>
        <c:lblAlgn val="ctr"/>
        <c:lblOffset val="100"/>
        <c:noMultiLvlLbl val="0"/>
      </c:catAx>
      <c:valAx>
        <c:axId val="24291169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290777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242912088"/>
        <c:axId val="24291287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242912088"/>
        <c:scaling>
          <c:orientation val="minMax"/>
        </c:scaling>
        <c:delete val="1"/>
        <c:axPos val="b"/>
        <c:numFmt formatCode="General" sourceLinked="0"/>
        <c:majorTickMark val="out"/>
        <c:minorTickMark val="none"/>
        <c:tickLblPos val="nextTo"/>
        <c:crossAx val="242912872"/>
        <c:crosses val="autoZero"/>
        <c:auto val="1"/>
        <c:lblAlgn val="ctr"/>
        <c:lblOffset val="100"/>
        <c:noMultiLvlLbl val="0"/>
      </c:catAx>
      <c:valAx>
        <c:axId val="24291287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2912088"/>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ED607-9642-AD4D-A04F-21E2437AC950}" type="datetimeFigureOut">
              <a:rPr lang="en-US" smtClean="0"/>
              <a:t>12/5/2014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7ABCE5-93B2-CA47-9C90-DC6DC90D60B6}" type="slidenum">
              <a:rPr lang="en-US" smtClean="0"/>
              <a:t>‹#›</a:t>
            </a:fld>
            <a:endParaRPr lang="en-US" dirty="0"/>
          </a:p>
        </p:txBody>
      </p:sp>
    </p:spTree>
    <p:extLst>
      <p:ext uri="{BB962C8B-B14F-4D97-AF65-F5344CB8AC3E}">
        <p14:creationId xmlns:p14="http://schemas.microsoft.com/office/powerpoint/2010/main" val="1559905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9D8C-1FFA-1641-8B1B-36736A75A695}" type="datetimeFigureOut">
              <a:rPr lang="en-US" smtClean="0"/>
              <a:t>12/5/2014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9B329-E67A-6D49-B442-03542797CA5D}" type="slidenum">
              <a:rPr lang="en-US" smtClean="0"/>
              <a:t>‹#›</a:t>
            </a:fld>
            <a:endParaRPr lang="en-US" dirty="0"/>
          </a:p>
        </p:txBody>
      </p:sp>
    </p:spTree>
    <p:extLst>
      <p:ext uri="{BB962C8B-B14F-4D97-AF65-F5344CB8AC3E}">
        <p14:creationId xmlns:p14="http://schemas.microsoft.com/office/powerpoint/2010/main" val="16294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URL’s to</a:t>
            </a:r>
            <a:r>
              <a:rPr lang="en-US" baseline="0" dirty="0" smtClean="0"/>
              <a:t> open in link.html</a:t>
            </a:r>
          </a:p>
        </p:txBody>
      </p:sp>
      <p:sp>
        <p:nvSpPr>
          <p:cNvPr id="4" name="Slide Number Placeholder 3"/>
          <p:cNvSpPr>
            <a:spLocks noGrp="1"/>
          </p:cNvSpPr>
          <p:nvPr>
            <p:ph type="sldNum" sz="quarter" idx="10"/>
          </p:nvPr>
        </p:nvSpPr>
        <p:spPr/>
        <p:txBody>
          <a:bodyPr/>
          <a:lstStyle/>
          <a:p>
            <a:fld id="{4A39B329-E67A-6D49-B442-03542797CA5D}" type="slidenum">
              <a:rPr lang="en-US" smtClean="0"/>
              <a:t>2</a:t>
            </a:fld>
            <a:endParaRPr lang="en-US" dirty="0"/>
          </a:p>
        </p:txBody>
      </p:sp>
    </p:spTree>
    <p:extLst>
      <p:ext uri="{BB962C8B-B14F-4D97-AF65-F5344CB8AC3E}">
        <p14:creationId xmlns:p14="http://schemas.microsoft.com/office/powerpoint/2010/main" val="610995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Assets</a:t>
            </a:r>
            <a:r>
              <a:rPr lang="en-US" baseline="0" dirty="0" smtClean="0"/>
              <a:t> loaded</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11</a:t>
            </a:fld>
            <a:endParaRPr lang="en-US" dirty="0"/>
          </a:p>
        </p:txBody>
      </p:sp>
    </p:spTree>
    <p:extLst>
      <p:ext uri="{BB962C8B-B14F-4D97-AF65-F5344CB8AC3E}">
        <p14:creationId xmlns:p14="http://schemas.microsoft.com/office/powerpoint/2010/main" val="412071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a custom metric? Time to password focus in this example</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12</a:t>
            </a:fld>
            <a:endParaRPr lang="en-US" dirty="0"/>
          </a:p>
        </p:txBody>
      </p:sp>
    </p:spTree>
    <p:extLst>
      <p:ext uri="{BB962C8B-B14F-4D97-AF65-F5344CB8AC3E}">
        <p14:creationId xmlns:p14="http://schemas.microsoft.com/office/powerpoint/2010/main" val="1465062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performance isn’t defined by a single number, score or moment. </a:t>
            </a:r>
          </a:p>
          <a:p>
            <a:endParaRPr lang="en-US" dirty="0" smtClean="0"/>
          </a:p>
          <a:p>
            <a:r>
              <a:rPr lang="en-US" dirty="0" smtClean="0"/>
              <a:t>One page may take 3 seconds to load, but not display anything until the 2.5 second mark. </a:t>
            </a:r>
          </a:p>
          <a:p>
            <a:r>
              <a:rPr lang="en-US" dirty="0" smtClean="0"/>
              <a:t>Another page</a:t>
            </a:r>
            <a:r>
              <a:rPr lang="en-US" baseline="0" dirty="0" smtClean="0"/>
              <a:t> </a:t>
            </a:r>
            <a:r>
              <a:rPr lang="en-US" dirty="0" smtClean="0"/>
              <a:t>may take</a:t>
            </a:r>
            <a:r>
              <a:rPr lang="en-US" baseline="0" dirty="0" smtClean="0"/>
              <a:t> </a:t>
            </a:r>
            <a:r>
              <a:rPr lang="en-US" dirty="0" smtClean="0"/>
              <a:t>5 seconds to load, but display the majority of the content after only</a:t>
            </a:r>
            <a:r>
              <a:rPr lang="en-US" baseline="0" dirty="0" smtClean="0"/>
              <a:t> a </a:t>
            </a:r>
            <a:r>
              <a:rPr lang="en-US" dirty="0" smtClean="0"/>
              <a:t>second. </a:t>
            </a:r>
          </a:p>
          <a:p>
            <a:endParaRPr lang="en-US" dirty="0" smtClean="0"/>
          </a:p>
          <a:p>
            <a:r>
              <a:rPr lang="en-US" dirty="0" smtClean="0"/>
              <a:t>Despite taking 2 seconds longer in total, the second page may be the better experience.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Perceived metrics attempt to take situations like this into account</a:t>
            </a:r>
            <a:r>
              <a:rPr lang="en-US" baseline="0" dirty="0" smtClean="0"/>
              <a:t> – but its an imprecise science. </a:t>
            </a:r>
            <a:r>
              <a:rPr lang="en-US" dirty="0" smtClean="0"/>
              <a:t>Whereas traditional metrics focused on a single moment, Perceived metrics attempt to measure the full experience. They focuses not just on how long it took for everything to display on a page, but how the page progressed from start to finish. </a:t>
            </a:r>
            <a:r>
              <a:rPr lang="en-US" baseline="0" dirty="0" smtClean="0"/>
              <a:t>Google, Microsoft and several other vendors have attempted to produce Perceived metrics, but those attempts have mostly failed due to the complexity of the approach. </a:t>
            </a:r>
            <a:r>
              <a:rPr lang="en-US" baseline="0" dirty="0" err="1" smtClean="0"/>
              <a:t>SpeedIndex</a:t>
            </a:r>
            <a:r>
              <a:rPr lang="en-US" baseline="0" dirty="0" smtClean="0"/>
              <a:t> is currently the best we have. </a:t>
            </a:r>
          </a:p>
          <a:p>
            <a:endParaRPr lang="en-US" baseline="0" dirty="0" smtClean="0"/>
          </a:p>
          <a:p>
            <a:r>
              <a:rPr lang="en-US" baseline="0" dirty="0" smtClean="0"/>
              <a:t>More on that in a bit.</a:t>
            </a:r>
            <a:endParaRPr lang="en-US" dirty="0" smtClean="0"/>
          </a:p>
          <a:p>
            <a:endParaRPr lang="en-US" dirty="0" smtClean="0"/>
          </a:p>
          <a:p>
            <a:r>
              <a:rPr lang="en-US" dirty="0" smtClean="0"/>
              <a:t>Perceived:</a:t>
            </a:r>
          </a:p>
          <a:p>
            <a:pPr marL="171450" indent="-171450">
              <a:buFontTx/>
              <a:buChar char="-"/>
            </a:pPr>
            <a:r>
              <a:rPr lang="en-US" dirty="0" smtClean="0"/>
              <a:t>Google’s Above The Fold Render Time</a:t>
            </a:r>
            <a:r>
              <a:rPr lang="en-US" baseline="0" dirty="0" smtClean="0"/>
              <a:t>: http://assets.en.oreilly.com/1/event/62/Above%20the%20Fold%20Time_%20Measuring%20Web%20Page%20Performance%20Visually%20Presentation.pdf</a:t>
            </a:r>
          </a:p>
          <a:p>
            <a:pPr marL="171450" indent="-171450">
              <a:buFontTx/>
              <a:buChar char="-"/>
            </a:pPr>
            <a:r>
              <a:rPr lang="en-US" baseline="0" dirty="0" smtClean="0"/>
              <a:t>Speed Index: https://sites.google.com/a/webpagetest.org/docs/using-webpagetest/metrics/speed-index</a:t>
            </a:r>
          </a:p>
          <a:p>
            <a:pPr marL="171450" indent="-171450">
              <a:buFontTx/>
              <a:buChar char="-"/>
            </a:pPr>
            <a:r>
              <a:rPr lang="en-US" baseline="0" dirty="0" smtClean="0"/>
              <a:t>Microsoft’s Page Phase Time: http://cdn.oreillystatic.com/en/assets/1/event/99/Going%20Beyond%20onload%20-%20How%20Fast%20Does%20It%20Feel_%20Presentation.pptx</a:t>
            </a:r>
          </a:p>
          <a:p>
            <a:pPr marL="171450" indent="-171450">
              <a:buFontTx/>
              <a:buChar char="-"/>
            </a:pPr>
            <a:r>
              <a:rPr lang="en-US" baseline="0" dirty="0" smtClean="0"/>
              <a:t>User-ready: http://cdn.oreillystatic.com/en/assets/1/event/99/Going%20Beyond%20onload%20-%20How%20Fast%20Does%20It%20Feel_%20Presentation%201.pdf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13</a:t>
            </a:fld>
            <a:endParaRPr lang="en-US" dirty="0"/>
          </a:p>
        </p:txBody>
      </p:sp>
    </p:spTree>
    <p:extLst>
      <p:ext uri="{BB962C8B-B14F-4D97-AF65-F5344CB8AC3E}">
        <p14:creationId xmlns:p14="http://schemas.microsoft.com/office/powerpoint/2010/main" val="3703577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15</a:t>
            </a:fld>
            <a:endParaRPr lang="en-US" dirty="0"/>
          </a:p>
        </p:txBody>
      </p:sp>
    </p:spTree>
    <p:extLst>
      <p:ext uri="{BB962C8B-B14F-4D97-AF65-F5344CB8AC3E}">
        <p14:creationId xmlns:p14="http://schemas.microsoft.com/office/powerpoint/2010/main" val="835133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16</a:t>
            </a:fld>
            <a:endParaRPr lang="en-US" dirty="0"/>
          </a:p>
        </p:txBody>
      </p:sp>
    </p:spTree>
    <p:extLst>
      <p:ext uri="{BB962C8B-B14F-4D97-AF65-F5344CB8AC3E}">
        <p14:creationId xmlns:p14="http://schemas.microsoft.com/office/powerpoint/2010/main" val="4130239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17</a:t>
            </a:fld>
            <a:endParaRPr lang="en-US" dirty="0"/>
          </a:p>
        </p:txBody>
      </p:sp>
    </p:spTree>
    <p:extLst>
      <p:ext uri="{BB962C8B-B14F-4D97-AF65-F5344CB8AC3E}">
        <p14:creationId xmlns:p14="http://schemas.microsoft.com/office/powerpoint/2010/main" val="3532161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18</a:t>
            </a:fld>
            <a:endParaRPr lang="en-US" dirty="0"/>
          </a:p>
        </p:txBody>
      </p:sp>
    </p:spTree>
    <p:extLst>
      <p:ext uri="{BB962C8B-B14F-4D97-AF65-F5344CB8AC3E}">
        <p14:creationId xmlns:p14="http://schemas.microsoft.com/office/powerpoint/2010/main" val="3414883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19</a:t>
            </a:fld>
            <a:endParaRPr lang="en-US" dirty="0"/>
          </a:p>
        </p:txBody>
      </p:sp>
    </p:spTree>
    <p:extLst>
      <p:ext uri="{BB962C8B-B14F-4D97-AF65-F5344CB8AC3E}">
        <p14:creationId xmlns:p14="http://schemas.microsoft.com/office/powerpoint/2010/main" val="1200615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20</a:t>
            </a:fld>
            <a:endParaRPr lang="en-US" dirty="0"/>
          </a:p>
        </p:txBody>
      </p:sp>
    </p:spTree>
    <p:extLst>
      <p:ext uri="{BB962C8B-B14F-4D97-AF65-F5344CB8AC3E}">
        <p14:creationId xmlns:p14="http://schemas.microsoft.com/office/powerpoint/2010/main" val="343608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21</a:t>
            </a:fld>
            <a:endParaRPr lang="en-US" dirty="0"/>
          </a:p>
        </p:txBody>
      </p:sp>
    </p:spTree>
    <p:extLst>
      <p:ext uri="{BB962C8B-B14F-4D97-AF65-F5344CB8AC3E}">
        <p14:creationId xmlns:p14="http://schemas.microsoft.com/office/powerpoint/2010/main" val="133103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Observe</a:t>
            </a:r>
            <a:r>
              <a:rPr lang="en-US" dirty="0" smtClean="0"/>
              <a:t> – collect current information from as many sources as practically possible. </a:t>
            </a:r>
          </a:p>
          <a:p>
            <a:r>
              <a:rPr lang="en-US" b="1" dirty="0" smtClean="0"/>
              <a:t>Orient</a:t>
            </a:r>
            <a:r>
              <a:rPr lang="en-US" dirty="0" smtClean="0"/>
              <a:t> – analyze this information, and use it to update your current reality. </a:t>
            </a:r>
          </a:p>
          <a:p>
            <a:r>
              <a:rPr lang="en-US" b="1" dirty="0" smtClean="0"/>
              <a:t>Decide</a:t>
            </a:r>
            <a:r>
              <a:rPr lang="en-US" dirty="0" smtClean="0"/>
              <a:t> – determine a course of action. </a:t>
            </a:r>
          </a:p>
          <a:p>
            <a:r>
              <a:rPr lang="en-US" b="1" dirty="0" smtClean="0"/>
              <a:t>Act</a:t>
            </a:r>
            <a:r>
              <a:rPr lang="en-US" dirty="0" smtClean="0"/>
              <a:t> – follow through on your decision.</a:t>
            </a:r>
          </a:p>
          <a:p>
            <a:r>
              <a:rPr lang="en-US" dirty="0" smtClean="0"/>
              <a:t>You continue to cycle through the OODA Loop by observing the results of your actions, seeing whether you've achieved the results you intended, reviewing and revising your initial decision, and moving to your next action. </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a:t>
            </a:fld>
            <a:endParaRPr lang="en-US" dirty="0"/>
          </a:p>
        </p:txBody>
      </p:sp>
    </p:spTree>
    <p:extLst>
      <p:ext uri="{BB962C8B-B14F-4D97-AF65-F5344CB8AC3E}">
        <p14:creationId xmlns:p14="http://schemas.microsoft.com/office/powerpoint/2010/main" val="4073856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22</a:t>
            </a:fld>
            <a:endParaRPr lang="en-US" dirty="0"/>
          </a:p>
        </p:txBody>
      </p:sp>
    </p:spTree>
    <p:extLst>
      <p:ext uri="{BB962C8B-B14F-4D97-AF65-F5344CB8AC3E}">
        <p14:creationId xmlns:p14="http://schemas.microsoft.com/office/powerpoint/2010/main" val="45649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23</a:t>
            </a:fld>
            <a:endParaRPr lang="en-US" dirty="0"/>
          </a:p>
        </p:txBody>
      </p:sp>
    </p:spTree>
    <p:extLst>
      <p:ext uri="{BB962C8B-B14F-4D97-AF65-F5344CB8AC3E}">
        <p14:creationId xmlns:p14="http://schemas.microsoft.com/office/powerpoint/2010/main" val="227329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24</a:t>
            </a:fld>
            <a:endParaRPr lang="en-US" dirty="0"/>
          </a:p>
        </p:txBody>
      </p:sp>
    </p:spTree>
    <p:extLst>
      <p:ext uri="{BB962C8B-B14F-4D97-AF65-F5344CB8AC3E}">
        <p14:creationId xmlns:p14="http://schemas.microsoft.com/office/powerpoint/2010/main" val="13127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25</a:t>
            </a:fld>
            <a:endParaRPr lang="en-US" dirty="0"/>
          </a:p>
        </p:txBody>
      </p:sp>
    </p:spTree>
    <p:extLst>
      <p:ext uri="{BB962C8B-B14F-4D97-AF65-F5344CB8AC3E}">
        <p14:creationId xmlns:p14="http://schemas.microsoft.com/office/powerpoint/2010/main" val="114599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err="1" smtClean="0"/>
              <a:t>Sturges</a:t>
            </a:r>
            <a:r>
              <a:rPr lang="en-US" baseline="0" dirty="0" smtClean="0"/>
              <a:t> formula is a good starting point to figure out </a:t>
            </a:r>
            <a:r>
              <a:rPr lang="en-US" baseline="0" smtClean="0"/>
              <a:t>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26</a:t>
            </a:fld>
            <a:endParaRPr lang="en-US" dirty="0"/>
          </a:p>
        </p:txBody>
      </p:sp>
    </p:spTree>
    <p:extLst>
      <p:ext uri="{BB962C8B-B14F-4D97-AF65-F5344CB8AC3E}">
        <p14:creationId xmlns:p14="http://schemas.microsoft.com/office/powerpoint/2010/main" val="8569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err="1" smtClean="0"/>
              <a:t>Sturges</a:t>
            </a:r>
            <a:r>
              <a:rPr lang="en-US" baseline="0" dirty="0" smtClean="0"/>
              <a:t> formula is a good starting point to figure out </a:t>
            </a:r>
            <a:r>
              <a:rPr lang="en-US" baseline="0" smtClean="0"/>
              <a:t>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27</a:t>
            </a:fld>
            <a:endParaRPr lang="en-US" dirty="0"/>
          </a:p>
        </p:txBody>
      </p:sp>
    </p:spTree>
    <p:extLst>
      <p:ext uri="{BB962C8B-B14F-4D97-AF65-F5344CB8AC3E}">
        <p14:creationId xmlns:p14="http://schemas.microsoft.com/office/powerpoint/2010/main" val="492602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too often we as developers</a:t>
            </a:r>
            <a:r>
              <a:rPr lang="en-US" baseline="0" dirty="0" smtClean="0"/>
              <a:t> suffer from “works on my machine” syndrome.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28</a:t>
            </a:fld>
            <a:endParaRPr lang="en-US" dirty="0"/>
          </a:p>
        </p:txBody>
      </p:sp>
    </p:spTree>
    <p:extLst>
      <p:ext uri="{BB962C8B-B14F-4D97-AF65-F5344CB8AC3E}">
        <p14:creationId xmlns:p14="http://schemas.microsoft.com/office/powerpoint/2010/main" val="1853530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Only technique that measures the “last mile”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Potentially generates lots of noise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fast is the page</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29</a:t>
            </a:fld>
            <a:endParaRPr lang="en-US" dirty="0"/>
          </a:p>
        </p:txBody>
      </p:sp>
    </p:spTree>
    <p:extLst>
      <p:ext uri="{BB962C8B-B14F-4D97-AF65-F5344CB8AC3E}">
        <p14:creationId xmlns:p14="http://schemas.microsoft.com/office/powerpoint/2010/main" val="1776851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err="1" smtClean="0"/>
              <a:t>window.performance.timing</a:t>
            </a:r>
            <a:endParaRPr lang="en-US" b="1" dirty="0" smtClean="0"/>
          </a:p>
          <a:p>
            <a:pPr marL="171450" indent="-171450">
              <a:buFontTx/>
              <a:buChar char="-"/>
            </a:pPr>
            <a:r>
              <a:rPr lang="en-US" b="1" dirty="0" smtClean="0"/>
              <a:t>Navigation</a:t>
            </a:r>
            <a:r>
              <a:rPr lang="en-US" b="1" baseline="0" dirty="0" smtClean="0"/>
              <a:t> Timing </a:t>
            </a:r>
            <a:r>
              <a:rPr lang="en-US" b="1" baseline="0" dirty="0" err="1" smtClean="0"/>
              <a:t>Bookmarklet</a:t>
            </a:r>
            <a:endParaRPr lang="en-US" b="1" baseline="0" dirty="0" smtClean="0"/>
          </a:p>
          <a:p>
            <a:pPr marL="171450" indent="-171450">
              <a:buFontTx/>
              <a:buChar char="-"/>
            </a:pP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31</a:t>
            </a:fld>
            <a:endParaRPr lang="en-US" dirty="0"/>
          </a:p>
        </p:txBody>
      </p:sp>
    </p:spTree>
    <p:extLst>
      <p:ext uri="{BB962C8B-B14F-4D97-AF65-F5344CB8AC3E}">
        <p14:creationId xmlns:p14="http://schemas.microsoft.com/office/powerpoint/2010/main" val="2672825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table(</a:t>
            </a:r>
            <a:r>
              <a:rPr lang="en-US" b="1" dirty="0" err="1" smtClean="0"/>
              <a:t>window.performance.getEntriesByType</a:t>
            </a:r>
            <a:r>
              <a:rPr lang="en-US" b="1" dirty="0" smtClean="0"/>
              <a:t>('resource'))</a:t>
            </a:r>
          </a:p>
          <a:p>
            <a:pPr marL="171450" indent="-171450">
              <a:buFontTx/>
              <a:buChar char="-"/>
            </a:pPr>
            <a:r>
              <a:rPr lang="en-US" b="1" dirty="0" smtClean="0"/>
              <a:t>Resource Timing </a:t>
            </a:r>
            <a:r>
              <a:rPr lang="en-US" b="1" dirty="0" err="1" smtClean="0"/>
              <a:t>Bookmarklet</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33</a:t>
            </a:fld>
            <a:endParaRPr lang="en-US" dirty="0"/>
          </a:p>
        </p:txBody>
      </p:sp>
    </p:spTree>
    <p:extLst>
      <p:ext uri="{BB962C8B-B14F-4D97-AF65-F5344CB8AC3E}">
        <p14:creationId xmlns:p14="http://schemas.microsoft.com/office/powerpoint/2010/main" val="50374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too often we as developers</a:t>
            </a:r>
            <a:r>
              <a:rPr lang="en-US" baseline="0" dirty="0" smtClean="0"/>
              <a:t> suffer from “works on my machine” syndrome.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a:t>
            </a:fld>
            <a:endParaRPr lang="en-US" dirty="0"/>
          </a:p>
        </p:txBody>
      </p:sp>
    </p:spTree>
    <p:extLst>
      <p:ext uri="{BB962C8B-B14F-4D97-AF65-F5344CB8AC3E}">
        <p14:creationId xmlns:p14="http://schemas.microsoft.com/office/powerpoint/2010/main" val="154750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CORS resources w/ </a:t>
            </a:r>
            <a:r>
              <a:rPr lang="en-US" dirty="0" smtClean="0">
                <a:latin typeface="Consolas" panose="020B0609020204030204" pitchFamily="49" charset="0"/>
                <a:cs typeface="Consolas" panose="020B0609020204030204" pitchFamily="49" charset="0"/>
              </a:rPr>
              <a:t>Timing-Allow-Origin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Consolas" panose="020B0609020204030204" pitchFamily="49" charset="0"/>
              <a:cs typeface="Consolas" panose="020B0609020204030204" pitchFamily="49"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nsolas" panose="020B0609020204030204" pitchFamily="49" charset="0"/>
                <a:cs typeface="Consolas" panose="020B0609020204030204" pitchFamily="49" charset="0"/>
              </a:rPr>
              <a:t>http://bigqueri.es/t/how-many-and-which-resources-have-timing-allow-origin-for-resource-timing/152</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34</a:t>
            </a:fld>
            <a:endParaRPr lang="en-US" dirty="0"/>
          </a:p>
        </p:txBody>
      </p:sp>
    </p:spTree>
    <p:extLst>
      <p:ext uri="{BB962C8B-B14F-4D97-AF65-F5344CB8AC3E}">
        <p14:creationId xmlns:p14="http://schemas.microsoft.com/office/powerpoint/2010/main" val="428231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 </a:t>
            </a:r>
            <a:r>
              <a:rPr lang="en-US" b="1" dirty="0" err="1" smtClean="0"/>
              <a:t>Mascot.cshtml</a:t>
            </a:r>
            <a:endParaRPr lang="en-US" b="1" dirty="0" smtClean="0"/>
          </a:p>
          <a:p>
            <a:pPr marL="171450" indent="-171450">
              <a:buFontTx/>
              <a:buChar char="-"/>
            </a:pPr>
            <a:r>
              <a:rPr lang="en-US" b="1" dirty="0" smtClean="0"/>
              <a:t>Performance </a:t>
            </a:r>
            <a:r>
              <a:rPr lang="en-US" b="1" dirty="0" err="1" smtClean="0"/>
              <a:t>Bookmarklet</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35</a:t>
            </a:fld>
            <a:endParaRPr lang="en-US" dirty="0"/>
          </a:p>
        </p:txBody>
      </p:sp>
    </p:spTree>
    <p:extLst>
      <p:ext uri="{BB962C8B-B14F-4D97-AF65-F5344CB8AC3E}">
        <p14:creationId xmlns:p14="http://schemas.microsoft.com/office/powerpoint/2010/main" val="4226876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Show rum.js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Browse</a:t>
            </a:r>
            <a:r>
              <a:rPr lang="en-US" b="1" baseline="0" dirty="0" smtClean="0"/>
              <a:t> to see “true” in console</a:t>
            </a:r>
            <a:endParaRPr lang="en-US" b="1"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Show </a:t>
            </a:r>
            <a:r>
              <a:rPr lang="en-US" b="1" dirty="0" err="1" smtClean="0"/>
              <a:t>RumController</a:t>
            </a:r>
            <a:r>
              <a:rPr lang="en-US" b="1" dirty="0" smtClean="0"/>
              <a:t>, Rum, </a:t>
            </a:r>
            <a:r>
              <a:rPr lang="en-US" b="1" dirty="0" err="1" smtClean="0"/>
              <a:t>ResourceTiming</a:t>
            </a:r>
            <a:endParaRPr lang="en-US" b="1"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Too much data can be a problem, because Chrome/Opera limits to 16KB,</a:t>
            </a:r>
            <a:r>
              <a:rPr lang="en-US" baseline="0" dirty="0" smtClean="0"/>
              <a:t> solve it by: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Re-encoding</a:t>
            </a:r>
            <a:r>
              <a:rPr lang="en-US" baseline="0" dirty="0" smtClean="0"/>
              <a:t> like I do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Split across beacons to get partial results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Use </a:t>
            </a:r>
            <a:r>
              <a:rPr lang="en-US" dirty="0" err="1" smtClean="0"/>
              <a:t>DomString</a:t>
            </a:r>
            <a:r>
              <a:rPr lang="en-US" dirty="0" smtClean="0"/>
              <a:t> instead of </a:t>
            </a:r>
            <a:r>
              <a:rPr lang="en-US" dirty="0" err="1" smtClean="0"/>
              <a:t>FormData</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Fewer resources on a page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Get it sooner by</a:t>
            </a:r>
            <a:r>
              <a:rPr lang="en-US" baseline="0" dirty="0" smtClean="0"/>
              <a:t> flipping flags: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chrome://flags/#enable-experimental-web-platform-features (full in 39)</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about:config</a:t>
            </a:r>
            <a:r>
              <a:rPr lang="en-US" dirty="0" smtClean="0"/>
              <a:t> </a:t>
            </a:r>
            <a:r>
              <a:rPr lang="en-US" dirty="0" err="1" smtClean="0"/>
              <a:t>dom.enable_resource_timing</a:t>
            </a:r>
            <a:r>
              <a:rPr lang="en-US" dirty="0" smtClean="0"/>
              <a:t> (full in 34)</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Helps to preserve log on Console and Network tabs</a:t>
            </a:r>
          </a:p>
        </p:txBody>
      </p:sp>
      <p:sp>
        <p:nvSpPr>
          <p:cNvPr id="4" name="Slide Number Placeholder 3"/>
          <p:cNvSpPr>
            <a:spLocks noGrp="1"/>
          </p:cNvSpPr>
          <p:nvPr>
            <p:ph type="sldNum" sz="quarter" idx="10"/>
          </p:nvPr>
        </p:nvSpPr>
        <p:spPr/>
        <p:txBody>
          <a:bodyPr/>
          <a:lstStyle/>
          <a:p>
            <a:fld id="{4A39B329-E67A-6D49-B442-03542797CA5D}" type="slidenum">
              <a:rPr lang="en-US" smtClean="0"/>
              <a:t>36</a:t>
            </a:fld>
            <a:endParaRPr lang="en-US" dirty="0"/>
          </a:p>
        </p:txBody>
      </p:sp>
    </p:spTree>
    <p:extLst>
      <p:ext uri="{BB962C8B-B14F-4D97-AF65-F5344CB8AC3E}">
        <p14:creationId xmlns:p14="http://schemas.microsoft.com/office/powerpoint/2010/main" val="2266145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Limited in browser &amp; geographical coverage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can I make the page faster</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37</a:t>
            </a:fld>
            <a:endParaRPr lang="en-US" dirty="0"/>
          </a:p>
        </p:txBody>
      </p:sp>
    </p:spTree>
    <p:extLst>
      <p:ext uri="{BB962C8B-B14F-4D97-AF65-F5344CB8AC3E}">
        <p14:creationId xmlns:p14="http://schemas.microsoft.com/office/powerpoint/2010/main" val="736313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a:t>
            </a:r>
            <a:r>
              <a:rPr lang="en-US" b="1" baseline="0" dirty="0" smtClean="0"/>
              <a:t> how to basically setup a test and run. But no need to wait w/ pre cooked results</a:t>
            </a:r>
            <a:endParaRPr lang="en-US" b="1" dirty="0" smtClean="0"/>
          </a:p>
          <a:p>
            <a:pPr marL="171450" indent="-171450">
              <a:buFontTx/>
              <a:buChar char="-"/>
            </a:pPr>
            <a:r>
              <a:rPr lang="en-US" b="1" baseline="0" dirty="0" smtClean="0"/>
              <a:t>View All Mascots (Prod) to show all 9 runs and median</a:t>
            </a:r>
          </a:p>
          <a:p>
            <a:pPr marL="628650" lvl="1" indent="-171450">
              <a:buFontTx/>
              <a:buChar char="-"/>
            </a:pPr>
            <a:r>
              <a:rPr lang="en-US" b="1" baseline="0" dirty="0" smtClean="0"/>
              <a:t>Plot Full Results</a:t>
            </a:r>
          </a:p>
          <a:p>
            <a:pPr marL="628650" lvl="1" indent="-171450">
              <a:buFontTx/>
              <a:buChar char="-"/>
            </a:pPr>
            <a:r>
              <a:rPr lang="en-US" b="1" dirty="0" smtClean="0"/>
              <a:t>Waterfall</a:t>
            </a:r>
          </a:p>
          <a:p>
            <a:pPr marL="628650" lvl="1" indent="-171450">
              <a:buFontTx/>
              <a:buChar char="-"/>
            </a:pPr>
            <a:r>
              <a:rPr lang="en-US" b="1" dirty="0" smtClean="0"/>
              <a:t>CPU/Bandwidth Utilization</a:t>
            </a:r>
          </a:p>
          <a:p>
            <a:pPr marL="628650" lvl="1" indent="-171450">
              <a:buFontTx/>
              <a:buChar char="-"/>
            </a:pPr>
            <a:r>
              <a:rPr lang="en-US" b="1" dirty="0" smtClean="0"/>
              <a:t>Connection View</a:t>
            </a:r>
          </a:p>
          <a:p>
            <a:pPr marL="171450" lvl="0" indent="-171450">
              <a:buFontTx/>
              <a:buChar char="-"/>
            </a:pPr>
            <a:r>
              <a:rPr lang="en-US" b="1" dirty="0" smtClean="0"/>
              <a:t>Comparison</a:t>
            </a:r>
          </a:p>
          <a:p>
            <a:pPr marL="628650" lvl="1" indent="-171450">
              <a:buFontTx/>
              <a:buChar char="-"/>
            </a:pPr>
            <a:r>
              <a:rPr lang="en-US" b="1" dirty="0" smtClean="0"/>
              <a:t>Filmstrip &amp; Comparison End Point</a:t>
            </a:r>
          </a:p>
          <a:p>
            <a:pPr marL="628650" lvl="1" indent="-171450">
              <a:buFontTx/>
              <a:buChar char="-"/>
            </a:pPr>
            <a:r>
              <a:rPr lang="en-US" b="1" dirty="0" smtClean="0"/>
              <a:t>“Scrubbing” Waterfall</a:t>
            </a:r>
          </a:p>
          <a:p>
            <a:pPr marL="628650" lvl="1" indent="-171450">
              <a:buFontTx/>
              <a:buChar char="-"/>
            </a:pPr>
            <a:r>
              <a:rPr lang="en-US" b="1" dirty="0" smtClean="0"/>
              <a:t>Visual</a:t>
            </a:r>
            <a:r>
              <a:rPr lang="en-US" b="1" baseline="0" dirty="0" smtClean="0"/>
              <a:t> Completeness Graph</a:t>
            </a:r>
          </a:p>
          <a:p>
            <a:pPr marL="171450" lvl="0" indent="-171450">
              <a:buFontTx/>
              <a:buChar char="-"/>
            </a:pPr>
            <a:r>
              <a:rPr lang="en-US" b="1" baseline="0" dirty="0" smtClean="0"/>
              <a:t>SPOF</a:t>
            </a:r>
          </a:p>
          <a:p>
            <a:pPr marL="628650" lvl="1" indent="-171450">
              <a:buFontTx/>
              <a:buChar char="-"/>
            </a:pPr>
            <a:r>
              <a:rPr lang="en-US" b="1" baseline="0" dirty="0" smtClean="0"/>
              <a:t>Can manipulate many variables, including connection and SPOF</a:t>
            </a:r>
          </a:p>
          <a:p>
            <a:pPr marL="171450" lvl="0" indent="-171450">
              <a:buFontTx/>
              <a:buChar char="-"/>
            </a:pPr>
            <a:r>
              <a:rPr lang="en-US" b="1" baseline="0" dirty="0" smtClean="0"/>
              <a:t>TCP Dump for deep insights</a:t>
            </a:r>
          </a:p>
          <a:p>
            <a:pPr marL="171450" lvl="0" indent="-171450">
              <a:buFontTx/>
              <a:buChar char="-"/>
            </a:pPr>
            <a:r>
              <a:rPr lang="en-US" b="1" baseline="0" dirty="0" smtClean="0"/>
              <a:t>Custom Metrics?</a:t>
            </a:r>
          </a:p>
          <a:p>
            <a:pPr marL="0" lvl="0" indent="0">
              <a:buFontTx/>
              <a:buNone/>
            </a:pPr>
            <a:r>
              <a:rPr lang="en-US" b="1" baseline="0" dirty="0" smtClean="0"/>
              <a:t>[width]</a:t>
            </a:r>
          </a:p>
          <a:p>
            <a:pPr marL="0" lvl="0" indent="0">
              <a:buFontTx/>
              <a:buNone/>
            </a:pPr>
            <a:r>
              <a:rPr lang="en-US" b="1" baseline="0" dirty="0" smtClean="0"/>
              <a:t>Return </a:t>
            </a:r>
            <a:r>
              <a:rPr lang="en-US" b="1" baseline="0" dirty="0" err="1" smtClean="0"/>
              <a:t>window.innerWidth</a:t>
            </a:r>
            <a:r>
              <a:rPr lang="en-US" b="1" baseline="0" dirty="0" smtClean="0"/>
              <a:t>;</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38</a:t>
            </a:fld>
            <a:endParaRPr lang="en-US" dirty="0"/>
          </a:p>
        </p:txBody>
      </p:sp>
    </p:spTree>
    <p:extLst>
      <p:ext uri="{BB962C8B-B14F-4D97-AF65-F5344CB8AC3E}">
        <p14:creationId xmlns:p14="http://schemas.microsoft.com/office/powerpoint/2010/main" val="3987103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issue with only showing synthetic data is that it typically makes a website appear much faster than it actually is. This has been true since I first started tracking real user metrics back in 2004. My rule-of-thumb is that your real users are experiencing page load times that are </a:t>
            </a:r>
            <a:r>
              <a:rPr lang="en-US" i="1" dirty="0" smtClean="0"/>
              <a:t>twice as long</a:t>
            </a:r>
            <a:r>
              <a:rPr lang="en-US" dirty="0" smtClean="0"/>
              <a:t> as their corresponding synthetic measurements.</a:t>
            </a:r>
          </a:p>
          <a:p>
            <a:endParaRPr lang="en-US" smtClean="0"/>
          </a:p>
          <a:p>
            <a:r>
              <a:rPr lang="en-US" smtClean="0"/>
              <a:t>RUM </a:t>
            </a:r>
            <a:r>
              <a:rPr lang="en-US" dirty="0" smtClean="0"/>
              <a:t>data, by definition, is from real users. It is the ground truth for what users are experiencing. Synthetic data, even when generated using real browsers over a real network, can never match the diversity of performance variables that exist in the real world: browsers, mobile devices, geo locations, network conditions, user accounts, page view flow, etc. The reason we use synthetic data is that it allows us to create a consistent testing environment by </a:t>
            </a:r>
            <a:r>
              <a:rPr lang="en-US" i="1" dirty="0" smtClean="0"/>
              <a:t>eliminating the variables</a:t>
            </a:r>
            <a:r>
              <a:rPr lang="en-US" dirty="0" smtClean="0"/>
              <a:t>. The variables we choose for synthetic testing matches a segment of users (hopefully) but it can’t capture the diversity of users that actually visit our websites every day. That’s what RUM is for.</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39</a:t>
            </a:fld>
            <a:endParaRPr lang="en-US" dirty="0"/>
          </a:p>
        </p:txBody>
      </p:sp>
    </p:spTree>
    <p:extLst>
      <p:ext uri="{BB962C8B-B14F-4D97-AF65-F5344CB8AC3E}">
        <p14:creationId xmlns:p14="http://schemas.microsoft.com/office/powerpoint/2010/main" val="1906010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43</a:t>
            </a:fld>
            <a:endParaRPr lang="en-US" dirty="0"/>
          </a:p>
        </p:txBody>
      </p:sp>
    </p:spTree>
    <p:extLst>
      <p:ext uri="{BB962C8B-B14F-4D97-AF65-F5344CB8AC3E}">
        <p14:creationId xmlns:p14="http://schemas.microsoft.com/office/powerpoint/2010/main" val="17139305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 latest schema</a:t>
            </a:r>
          </a:p>
          <a:p>
            <a:pPr marL="171450" indent="-171450">
              <a:buFontTx/>
              <a:buChar char="-"/>
            </a:pPr>
            <a:r>
              <a:rPr lang="en-US" b="1" dirty="0" smtClean="0"/>
              <a:t>Run this query</a:t>
            </a:r>
          </a:p>
          <a:p>
            <a:pPr marL="171450" indent="-171450">
              <a:buFontTx/>
              <a:buChar char="-"/>
            </a:pPr>
            <a:r>
              <a:rPr lang="en-US" b="1" dirty="0" smtClean="0"/>
              <a:t>Run next query</a:t>
            </a:r>
          </a:p>
        </p:txBody>
      </p:sp>
      <p:sp>
        <p:nvSpPr>
          <p:cNvPr id="4" name="Slide Number Placeholder 3"/>
          <p:cNvSpPr>
            <a:spLocks noGrp="1"/>
          </p:cNvSpPr>
          <p:nvPr>
            <p:ph type="sldNum" sz="quarter" idx="10"/>
          </p:nvPr>
        </p:nvSpPr>
        <p:spPr/>
        <p:txBody>
          <a:bodyPr/>
          <a:lstStyle/>
          <a:p>
            <a:fld id="{4A39B329-E67A-6D49-B442-03542797CA5D}" type="slidenum">
              <a:rPr lang="en-US" smtClean="0"/>
              <a:t>44</a:t>
            </a:fld>
            <a:endParaRPr lang="en-US" dirty="0"/>
          </a:p>
        </p:txBody>
      </p:sp>
    </p:spTree>
    <p:extLst>
      <p:ext uri="{BB962C8B-B14F-4D97-AF65-F5344CB8AC3E}">
        <p14:creationId xmlns:p14="http://schemas.microsoft.com/office/powerpoint/2010/main" val="1699463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45</a:t>
            </a:fld>
            <a:endParaRPr lang="en-US" dirty="0"/>
          </a:p>
        </p:txBody>
      </p:sp>
    </p:spTree>
    <p:extLst>
      <p:ext uri="{BB962C8B-B14F-4D97-AF65-F5344CB8AC3E}">
        <p14:creationId xmlns:p14="http://schemas.microsoft.com/office/powerpoint/2010/main" val="3777518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46</a:t>
            </a:fld>
            <a:endParaRPr lang="en-US" dirty="0"/>
          </a:p>
        </p:txBody>
      </p:sp>
    </p:spTree>
    <p:extLst>
      <p:ext uri="{BB962C8B-B14F-4D97-AF65-F5344CB8AC3E}">
        <p14:creationId xmlns:p14="http://schemas.microsoft.com/office/powerpoint/2010/main" val="3140900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Quantitative: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Number of Requests: Total/Images/Scripts/CSS</a:t>
            </a:r>
          </a:p>
          <a:p>
            <a:pPr marL="171450" indent="-171450">
              <a:buFontTx/>
              <a:buChar char="-"/>
            </a:pPr>
            <a:r>
              <a:rPr lang="en-US" dirty="0" smtClean="0"/>
              <a:t>Page Weight:</a:t>
            </a:r>
            <a:r>
              <a:rPr lang="en-US" baseline="0" dirty="0" smtClean="0"/>
              <a:t> Total/I</a:t>
            </a:r>
            <a:r>
              <a:rPr lang="en-US" dirty="0" smtClean="0"/>
              <a:t>mages/Scripts/CSS</a:t>
            </a:r>
          </a:p>
          <a:p>
            <a:pPr marL="171450" indent="-171450">
              <a:buFontTx/>
              <a:buChar char="-"/>
            </a:pPr>
            <a:r>
              <a:rPr lang="en-US" dirty="0" smtClean="0"/>
              <a:t>Number of Domains</a:t>
            </a:r>
          </a:p>
          <a:p>
            <a:pPr marL="171450" indent="-171450">
              <a:buFontTx/>
              <a:buChar char="-"/>
            </a:pPr>
            <a:r>
              <a:rPr lang="en-US" dirty="0" smtClean="0"/>
              <a:t>Number</a:t>
            </a:r>
            <a:r>
              <a:rPr lang="en-US" baseline="0" dirty="0" smtClean="0"/>
              <a:t> of Redirects</a:t>
            </a:r>
          </a:p>
          <a:p>
            <a:pPr marL="171450" indent="-171450">
              <a:buFontTx/>
              <a:buChar char="-"/>
            </a:pPr>
            <a:r>
              <a:rPr lang="en-US" baseline="0" dirty="0" smtClean="0"/>
              <a:t>Business Metrics: Sales/Revenue/Items Purchased</a:t>
            </a:r>
            <a:endParaRPr lang="en-US" dirty="0" smtClean="0"/>
          </a:p>
          <a:p>
            <a:pPr marL="171450" indent="-171450">
              <a:buFontTx/>
              <a:buChar char="-"/>
            </a:pPr>
            <a:endParaRPr lang="en-US" dirty="0" smtClean="0"/>
          </a:p>
          <a:p>
            <a:r>
              <a:rPr lang="en-US" dirty="0" smtClean="0"/>
              <a:t>Quantitative</a:t>
            </a:r>
            <a:r>
              <a:rPr lang="en-US" baseline="0" dirty="0" smtClean="0"/>
              <a:t> metrics</a:t>
            </a:r>
            <a:r>
              <a:rPr lang="en-US" dirty="0" smtClean="0"/>
              <a:t> basically tell you nothing about how a page will render. Two pages with the same number of requests or identical weight will render differently depending on how those resources get requested. Their main advantage is that they are much easier to conceptualize during design and development.</a:t>
            </a:r>
          </a:p>
          <a:p>
            <a:pPr marL="171450" indent="-171450">
              <a:buFontTx/>
              <a:buChar char="-"/>
            </a:pPr>
            <a:endParaRPr lang="en-US" dirty="0" smtClean="0"/>
          </a:p>
          <a:p>
            <a:pPr marL="0" indent="0">
              <a:buFontTx/>
              <a:buNone/>
            </a:pPr>
            <a:r>
              <a:rPr lang="en-US" dirty="0" smtClean="0"/>
              <a:t>Rule Based:</a:t>
            </a:r>
          </a:p>
          <a:p>
            <a:pPr marL="171450" indent="-171450">
              <a:buFontTx/>
              <a:buChar char="-"/>
            </a:pPr>
            <a:r>
              <a:rPr lang="en-US" dirty="0" smtClean="0"/>
              <a:t>Page</a:t>
            </a:r>
            <a:r>
              <a:rPr lang="en-US" baseline="0" dirty="0" smtClean="0"/>
              <a:t> Speed </a:t>
            </a:r>
          </a:p>
          <a:p>
            <a:pPr marL="171450" indent="-171450">
              <a:buFontTx/>
              <a:buChar char="-"/>
            </a:pPr>
            <a:r>
              <a:rPr lang="en-US" baseline="0" dirty="0" err="1" smtClean="0"/>
              <a:t>YSlow</a:t>
            </a:r>
            <a:endParaRPr lang="en-US" baseline="0" dirty="0" smtClean="0"/>
          </a:p>
          <a:p>
            <a:pPr marL="171450" indent="-171450">
              <a:buFontTx/>
              <a:buChar char="-"/>
            </a:pPr>
            <a:r>
              <a:rPr lang="en-US" baseline="0" dirty="0" err="1" smtClean="0"/>
              <a:t>WebPageTest</a:t>
            </a:r>
            <a:endParaRPr lang="en-US" dirty="0" smtClean="0"/>
          </a:p>
          <a:p>
            <a:endParaRPr lang="en-US" dirty="0" smtClean="0"/>
          </a:p>
          <a:p>
            <a:r>
              <a:rPr lang="en-US" dirty="0" smtClean="0"/>
              <a:t>Rule Based metrics are really valuable as a checklist of optimizations you should probably be doing, and are simpler</a:t>
            </a:r>
            <a:r>
              <a:rPr lang="en-US" baseline="0" dirty="0" smtClean="0"/>
              <a:t> than Quantitative metrics (if you can agree on one), but still don’t really tell you anything about how long it takes a page to render.</a:t>
            </a:r>
            <a:endParaRPr lang="en-US" dirty="0" smtClean="0"/>
          </a:p>
          <a:p>
            <a:endParaRPr lang="en-US" dirty="0" smtClean="0"/>
          </a:p>
          <a:p>
            <a:r>
              <a:rPr lang="en-US" dirty="0" smtClean="0"/>
              <a:t>Milestone:</a:t>
            </a:r>
          </a:p>
          <a:p>
            <a:r>
              <a:rPr lang="en-US" dirty="0" smtClean="0"/>
              <a:t>Milestone</a:t>
            </a:r>
            <a:r>
              <a:rPr lang="en-US" baseline="0" dirty="0" smtClean="0"/>
              <a:t> timings are time-based and </a:t>
            </a:r>
            <a:r>
              <a:rPr lang="en-US" dirty="0" smtClean="0"/>
              <a:t>measure performance based on a single point in time. They’re easy to describe</a:t>
            </a:r>
            <a:r>
              <a:rPr lang="en-US" baseline="0" dirty="0" smtClean="0"/>
              <a:t> and track since they are pervasive across tooling. </a:t>
            </a:r>
          </a:p>
          <a:p>
            <a:endParaRPr lang="en-US" baseline="0" dirty="0" smtClean="0"/>
          </a:p>
          <a:p>
            <a:r>
              <a:rPr lang="en-US" baseline="0" dirty="0" smtClean="0"/>
              <a:t>Examples include:</a:t>
            </a:r>
          </a:p>
          <a:p>
            <a:pPr marL="171450" indent="-171450">
              <a:buFontTx/>
              <a:buChar char="-"/>
            </a:pPr>
            <a:r>
              <a:rPr lang="en-US" baseline="0" dirty="0" smtClean="0"/>
              <a:t>Time to First byte</a:t>
            </a:r>
          </a:p>
          <a:p>
            <a:pPr marL="171450" indent="-171450">
              <a:buFontTx/>
              <a:buChar char="-"/>
            </a:pPr>
            <a:r>
              <a:rPr lang="en-US" baseline="0" dirty="0" smtClean="0"/>
              <a:t>Time to First Paint</a:t>
            </a:r>
          </a:p>
          <a:p>
            <a:pPr marL="171450" indent="-171450">
              <a:buFontTx/>
              <a:buChar char="-"/>
            </a:pPr>
            <a:r>
              <a:rPr lang="en-US" baseline="0" dirty="0" smtClean="0"/>
              <a:t>Time to </a:t>
            </a:r>
            <a:r>
              <a:rPr lang="en-US" baseline="0" dirty="0" err="1" smtClean="0"/>
              <a:t>DomContentLoaded</a:t>
            </a:r>
            <a:endParaRPr lang="en-US" baseline="0" dirty="0" smtClean="0"/>
          </a:p>
          <a:p>
            <a:pPr marL="171450" indent="-171450">
              <a:buFontTx/>
              <a:buChar char="-"/>
            </a:pPr>
            <a:r>
              <a:rPr lang="en-US" baseline="0" dirty="0" smtClean="0"/>
              <a:t>Time to Load</a:t>
            </a:r>
          </a:p>
          <a:p>
            <a:pPr marL="171450" indent="-171450">
              <a:buFontTx/>
              <a:buChar char="-"/>
            </a:pPr>
            <a:r>
              <a:rPr lang="en-US" baseline="0" dirty="0" smtClean="0"/>
              <a:t>Time to X/Custom</a:t>
            </a:r>
          </a:p>
        </p:txBody>
      </p:sp>
      <p:sp>
        <p:nvSpPr>
          <p:cNvPr id="4" name="Slide Number Placeholder 3"/>
          <p:cNvSpPr>
            <a:spLocks noGrp="1"/>
          </p:cNvSpPr>
          <p:nvPr>
            <p:ph type="sldNum" sz="quarter" idx="10"/>
          </p:nvPr>
        </p:nvSpPr>
        <p:spPr/>
        <p:txBody>
          <a:bodyPr/>
          <a:lstStyle/>
          <a:p>
            <a:fld id="{4A39B329-E67A-6D49-B442-03542797CA5D}" type="slidenum">
              <a:rPr lang="en-US" smtClean="0"/>
              <a:t>5</a:t>
            </a:fld>
            <a:endParaRPr lang="en-US" dirty="0"/>
          </a:p>
        </p:txBody>
      </p:sp>
    </p:spTree>
    <p:extLst>
      <p:ext uri="{BB962C8B-B14F-4D97-AF65-F5344CB8AC3E}">
        <p14:creationId xmlns:p14="http://schemas.microsoft.com/office/powerpoint/2010/main" val="3544261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47</a:t>
            </a:fld>
            <a:endParaRPr lang="en-US" dirty="0"/>
          </a:p>
        </p:txBody>
      </p:sp>
    </p:spTree>
    <p:extLst>
      <p:ext uri="{BB962C8B-B14F-4D97-AF65-F5344CB8AC3E}">
        <p14:creationId xmlns:p14="http://schemas.microsoft.com/office/powerpoint/2010/main" val="1216510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6</a:t>
            </a:fld>
            <a:endParaRPr lang="en-US" dirty="0"/>
          </a:p>
        </p:txBody>
      </p:sp>
    </p:spTree>
    <p:extLst>
      <p:ext uri="{BB962C8B-B14F-4D97-AF65-F5344CB8AC3E}">
        <p14:creationId xmlns:p14="http://schemas.microsoft.com/office/powerpoint/2010/main" val="8017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7</a:t>
            </a:fld>
            <a:endParaRPr lang="en-US" dirty="0"/>
          </a:p>
        </p:txBody>
      </p:sp>
    </p:spTree>
    <p:extLst>
      <p:ext uri="{BB962C8B-B14F-4D97-AF65-F5344CB8AC3E}">
        <p14:creationId xmlns:p14="http://schemas.microsoft.com/office/powerpoint/2010/main" val="809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8</a:t>
            </a:fld>
            <a:endParaRPr lang="en-US" dirty="0"/>
          </a:p>
        </p:txBody>
      </p:sp>
    </p:spTree>
    <p:extLst>
      <p:ext uri="{BB962C8B-B14F-4D97-AF65-F5344CB8AC3E}">
        <p14:creationId xmlns:p14="http://schemas.microsoft.com/office/powerpoint/2010/main" val="682078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be measured in Chrome via </a:t>
            </a:r>
            <a:r>
              <a:rPr lang="en-US" dirty="0" err="1" smtClean="0"/>
              <a:t>window.chrome.loadTimes</a:t>
            </a:r>
            <a:r>
              <a:rPr lang="en-US" dirty="0" smtClean="0"/>
              <a:t>().</a:t>
            </a:r>
            <a:r>
              <a:rPr lang="en-US" dirty="0" err="1" smtClean="0"/>
              <a:t>firstPaintTime</a:t>
            </a:r>
            <a:r>
              <a:rPr lang="en-US" dirty="0" smtClean="0"/>
              <a:t> and in IE via </a:t>
            </a:r>
            <a:r>
              <a:rPr lang="en-US" dirty="0" err="1" smtClean="0"/>
              <a:t>window.performance.timing.msFirstPaint</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9</a:t>
            </a:fld>
            <a:endParaRPr lang="en-US" dirty="0"/>
          </a:p>
        </p:txBody>
      </p:sp>
    </p:spTree>
    <p:extLst>
      <p:ext uri="{BB962C8B-B14F-4D97-AF65-F5344CB8AC3E}">
        <p14:creationId xmlns:p14="http://schemas.microsoft.com/office/powerpoint/2010/main" val="229442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t>
            </a:r>
            <a:r>
              <a:rPr lang="en-US" baseline="0" dirty="0" smtClean="0"/>
              <a:t> is ready, assets still loading</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10</a:t>
            </a:fld>
            <a:endParaRPr lang="en-US" dirty="0"/>
          </a:p>
        </p:txBody>
      </p:sp>
    </p:spTree>
    <p:extLst>
      <p:ext uri="{BB962C8B-B14F-4D97-AF65-F5344CB8AC3E}">
        <p14:creationId xmlns:p14="http://schemas.microsoft.com/office/powerpoint/2010/main" val="137496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ntage Stamp Title Page ">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1902011" y="8730208"/>
            <a:ext cx="19802476" cy="3023370"/>
          </a:xfrm>
          <a:prstGeom prst="rect">
            <a:avLst/>
          </a:prstGeom>
          <a:effectLst/>
        </p:spPr>
        <p:txBody>
          <a:bodyPr vert="horz"/>
          <a:lstStyle>
            <a:lvl1pPr algn="l">
              <a:defRPr sz="7200" spc="0">
                <a:solidFill>
                  <a:srgbClr val="FFFFFF"/>
                </a:solidFill>
                <a:effectLst/>
                <a:latin typeface="nevis Bold"/>
                <a:cs typeface="nevis Bold"/>
              </a:defRPr>
            </a:lvl1pPr>
            <a:lvl2pPr>
              <a:defRPr spc="0">
                <a:solidFill>
                  <a:srgbClr val="8D8E8D"/>
                </a:solidFill>
                <a:effectLst/>
                <a:latin typeface="Miso"/>
                <a:cs typeface="Miso"/>
              </a:defRPr>
            </a:lvl2pPr>
            <a:lvl3pPr>
              <a:defRPr spc="0">
                <a:solidFill>
                  <a:srgbClr val="8D8E8D"/>
                </a:solidFill>
                <a:effectLst/>
                <a:latin typeface="Miso"/>
                <a:cs typeface="Miso"/>
              </a:defRPr>
            </a:lvl3pPr>
            <a:lvl4pPr>
              <a:defRPr spc="0">
                <a:solidFill>
                  <a:srgbClr val="8D8E8D"/>
                </a:solidFill>
                <a:effectLst/>
                <a:latin typeface="Miso"/>
                <a:cs typeface="Miso"/>
              </a:defRPr>
            </a:lvl4pPr>
            <a:lvl5pPr>
              <a:defRPr spc="0">
                <a:solidFill>
                  <a:srgbClr val="8D8E8D"/>
                </a:solidFill>
                <a:effectLst/>
                <a:latin typeface="Miso"/>
                <a:cs typeface="Miso"/>
              </a:defRPr>
            </a:lvl5pPr>
          </a:lstStyle>
          <a:p>
            <a:pPr lvl="0"/>
            <a:r>
              <a:rPr lang="en-US" dirty="0" smtClean="0"/>
              <a:t>CLICK TO EDIT MASTER TEXT STYLES</a:t>
            </a:r>
          </a:p>
        </p:txBody>
      </p:sp>
      <p:pic>
        <p:nvPicPr>
          <p:cNvPr id="3" name="Picture 2"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93712">
            <a:off x="693811" y="9909934"/>
            <a:ext cx="2864164" cy="2332248"/>
          </a:xfrm>
          <a:prstGeom prst="rect">
            <a:avLst/>
          </a:prstGeom>
        </p:spPr>
      </p:pic>
      <p:sp>
        <p:nvSpPr>
          <p:cNvPr id="15" name="Oval 14"/>
          <p:cNvSpPr/>
          <p:nvPr userDrawn="1"/>
        </p:nvSpPr>
        <p:spPr bwMode="auto">
          <a:xfrm>
            <a:off x="18647283" y="2897560"/>
            <a:ext cx="3654972" cy="3744416"/>
          </a:xfrm>
          <a:prstGeom prst="ellipse">
            <a:avLst/>
          </a:prstGeom>
          <a:solidFill>
            <a:schemeClr val="accent2">
              <a:lumMod val="7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userDrawn="1"/>
        </p:nvSpPr>
        <p:spPr>
          <a:xfrm rot="20910396">
            <a:off x="17412002" y="409788"/>
            <a:ext cx="5825953" cy="8248412"/>
          </a:xfrm>
          <a:prstGeom prst="rect">
            <a:avLst/>
          </a:prstGeom>
          <a:noFill/>
        </p:spPr>
        <p:txBody>
          <a:bodyPr wrap="none">
            <a:spAutoFit/>
          </a:bodyPr>
          <a:lstStyle/>
          <a:p>
            <a:r>
              <a:rPr kumimoji="0" lang="en-US" sz="53000" b="0" i="0" u="none" strike="noStrike" kern="1200" cap="none" spc="600" normalizeH="0" baseline="0" noProof="0" dirty="0" smtClean="0">
                <a:ln>
                  <a:noFill/>
                </a:ln>
                <a:solidFill>
                  <a:schemeClr val="accent2"/>
                </a:solidFill>
                <a:effectLst/>
                <a:uLnTx/>
                <a:uFillTx/>
                <a:latin typeface="Veneer extras"/>
                <a:ea typeface="ヒラギノ角ゴ ProN W3" charset="0"/>
                <a:cs typeface="Veneer extras"/>
                <a:sym typeface="Gill Sans" charset="0"/>
              </a:rPr>
              <a:t>6</a:t>
            </a:r>
            <a:endParaRPr lang="en-US" sz="53000" dirty="0">
              <a:solidFill>
                <a:schemeClr val="accent2"/>
              </a:solidFill>
            </a:endParaRPr>
          </a:p>
        </p:txBody>
      </p:sp>
      <p:sp>
        <p:nvSpPr>
          <p:cNvPr id="2" name="Title 1"/>
          <p:cNvSpPr>
            <a:spLocks noGrp="1"/>
          </p:cNvSpPr>
          <p:nvPr>
            <p:ph type="title" hasCustomPrompt="1"/>
          </p:nvPr>
        </p:nvSpPr>
        <p:spPr>
          <a:xfrm>
            <a:off x="1898834" y="4401989"/>
            <a:ext cx="14427648" cy="4040187"/>
          </a:xfrm>
          <a:prstGeom prst="rect">
            <a:avLst/>
          </a:prstGeom>
          <a:effectLst/>
        </p:spPr>
        <p:txBody>
          <a:bodyPr anchor="b"/>
          <a:lstStyle>
            <a:lvl1pPr algn="l">
              <a:lnSpc>
                <a:spcPct val="80000"/>
              </a:lnSpc>
              <a:defRPr sz="35000" spc="0" baseline="0">
                <a:solidFill>
                  <a:srgbClr val="FFFFFF"/>
                </a:solidFill>
                <a:effectLst/>
                <a:latin typeface="Heavyweight"/>
                <a:cs typeface="Heavyweight"/>
              </a:defRPr>
            </a:lvl1pPr>
          </a:lstStyle>
          <a:p>
            <a:r>
              <a:rPr lang="en-US" dirty="0" err="1" smtClean="0"/>
              <a:t>clickedit</a:t>
            </a:r>
            <a:r>
              <a:rPr lang="en-US" dirty="0" smtClean="0"/>
              <a:t> master</a:t>
            </a:r>
            <a:endParaRPr lang="en-US" dirty="0"/>
          </a:p>
        </p:txBody>
      </p:sp>
      <p:sp>
        <p:nvSpPr>
          <p:cNvPr id="13" name="Rectangle 12"/>
          <p:cNvSpPr/>
          <p:nvPr userDrawn="1"/>
        </p:nvSpPr>
        <p:spPr>
          <a:xfrm>
            <a:off x="1892907" y="7334761"/>
            <a:ext cx="15047809" cy="1461939"/>
          </a:xfrm>
          <a:prstGeom prst="rect">
            <a:avLst/>
          </a:prstGeom>
        </p:spPr>
        <p:txBody>
          <a:bodyPr wrap="none">
            <a:spAutoFit/>
          </a:bodyPr>
          <a:lstStyle/>
          <a:p>
            <a:pPr algn="l"/>
            <a:r>
              <a:rPr kumimoji="0" lang="en-US" sz="8900" b="0" i="0" u="none" strike="noStrike" kern="1200" cap="none" spc="600" normalizeH="0" baseline="0" noProof="0" dirty="0" smtClean="0">
                <a:ln>
                  <a:noFill/>
                </a:ln>
                <a:solidFill>
                  <a:srgbClr val="2FA2A7"/>
                </a:solidFill>
                <a:effectLst/>
                <a:uLnTx/>
                <a:uFillTx/>
                <a:latin typeface="Veneer extras"/>
                <a:ea typeface="ヒラギノ角ゴ ProN W3" charset="0"/>
                <a:cs typeface="Veneer extras"/>
                <a:sym typeface="Gill Sans" charset="0"/>
              </a:rPr>
              <a:t>zzzzzzzzzzzzzzzzzzzzzzzz</a:t>
            </a:r>
            <a:endParaRPr lang="en-US" sz="8900" dirty="0">
              <a:solidFill>
                <a:srgbClr val="2FA2A7"/>
              </a:solidFill>
            </a:endParaRPr>
          </a:p>
        </p:txBody>
      </p:sp>
      <p:sp>
        <p:nvSpPr>
          <p:cNvPr id="16" name="Rectangle 15"/>
          <p:cNvSpPr/>
          <p:nvPr userDrawn="1"/>
        </p:nvSpPr>
        <p:spPr>
          <a:xfrm rot="20790549">
            <a:off x="17073343" y="2002444"/>
            <a:ext cx="6407860" cy="4231927"/>
          </a:xfrm>
          <a:prstGeom prst="rect">
            <a:avLst/>
          </a:prstGeom>
        </p:spPr>
        <p:txBody>
          <a:bodyPr wrap="none">
            <a:spAutoFit/>
          </a:bodyPr>
          <a:lstStyle/>
          <a:p>
            <a:r>
              <a:rPr lang="en-US" sz="26900" spc="600" dirty="0" smtClean="0">
                <a:solidFill>
                  <a:schemeClr val="accent1"/>
                </a:solidFill>
                <a:latin typeface="Adhesive Nr. Seven Banners"/>
                <a:cs typeface="Adhesive Nr. Seven Banners"/>
              </a:rPr>
              <a:t>g</a:t>
            </a:r>
            <a:endParaRPr lang="en-US" sz="26900" dirty="0">
              <a:solidFill>
                <a:schemeClr val="accent1"/>
              </a:solidFill>
            </a:endParaRPr>
          </a:p>
        </p:txBody>
      </p:sp>
      <p:sp>
        <p:nvSpPr>
          <p:cNvPr id="8" name="Rectangle 7"/>
          <p:cNvSpPr/>
          <p:nvPr userDrawn="1"/>
        </p:nvSpPr>
        <p:spPr>
          <a:xfrm rot="20910396">
            <a:off x="18788861" y="2874674"/>
            <a:ext cx="3028394" cy="3355214"/>
          </a:xfrm>
          <a:prstGeom prst="rect">
            <a:avLst/>
          </a:prstGeom>
        </p:spPr>
        <p:txBody>
          <a:bodyPr wrap="none">
            <a:spAutoFit/>
          </a:bodyPr>
          <a:lstStyle/>
          <a:p>
            <a:pPr algn="ctr">
              <a:lnSpc>
                <a:spcPct val="120000"/>
              </a:lnSpc>
            </a:pPr>
            <a:r>
              <a:rPr lang="en-US" sz="3600" spc="600" dirty="0" smtClean="0">
                <a:solidFill>
                  <a:srgbClr val="FFFFFF"/>
                </a:solidFill>
                <a:latin typeface="nevis Bold"/>
                <a:cs typeface="nevis Bold"/>
              </a:rPr>
              <a:t>NIK</a:t>
            </a: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r>
              <a:rPr lang="en-US" sz="3600" spc="600" dirty="0" smtClean="0">
                <a:solidFill>
                  <a:srgbClr val="FFFFFF"/>
                </a:solidFill>
                <a:latin typeface="nevis Bold"/>
                <a:cs typeface="nevis Bold"/>
              </a:rPr>
              <a:t> MOLNAR</a:t>
            </a:r>
          </a:p>
        </p:txBody>
      </p:sp>
      <p:sp>
        <p:nvSpPr>
          <p:cNvPr id="14" name="Rectangle 13"/>
          <p:cNvSpPr/>
          <p:nvPr userDrawn="1"/>
        </p:nvSpPr>
        <p:spPr>
          <a:xfrm rot="20826097">
            <a:off x="18347033" y="4061511"/>
            <a:ext cx="4023857" cy="897233"/>
          </a:xfrm>
          <a:prstGeom prst="rect">
            <a:avLst/>
          </a:prstGeom>
        </p:spPr>
        <p:txBody>
          <a:bodyPr wrap="none">
            <a:spAutoFit/>
          </a:bodyPr>
          <a:lstStyle/>
          <a:p>
            <a:pPr marL="0" marR="0" indent="0" algn="ctr" defTabSz="914400" rtl="0" eaLnBrk="1" fontAlgn="base" latinLnBrk="0" hangingPunct="1">
              <a:lnSpc>
                <a:spcPct val="120000"/>
              </a:lnSpc>
              <a:spcBef>
                <a:spcPct val="0"/>
              </a:spcBef>
              <a:spcAft>
                <a:spcPct val="0"/>
              </a:spcAft>
              <a:buClrTx/>
              <a:buSzTx/>
              <a:buFontTx/>
              <a:buNone/>
              <a:tabLst/>
              <a:defRPr/>
            </a:pPr>
            <a:r>
              <a:rPr lang="en-US" sz="4800" spc="600" dirty="0" smtClean="0">
                <a:solidFill>
                  <a:schemeClr val="tx2"/>
                </a:solidFill>
                <a:latin typeface="nevis Bold"/>
                <a:cs typeface="nevis Bold"/>
              </a:rPr>
              <a:t>@nikmd23</a:t>
            </a:r>
          </a:p>
        </p:txBody>
      </p:sp>
    </p:spTree>
    <p:extLst>
      <p:ext uri="{BB962C8B-B14F-4D97-AF65-F5344CB8AC3E}">
        <p14:creationId xmlns:p14="http://schemas.microsoft.com/office/powerpoint/2010/main" val="226449410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32025" y="3311525"/>
            <a:ext cx="19825071" cy="8067675"/>
          </a:xfrm>
          <a:prstGeom prst="rect">
            <a:avLst/>
          </a:prstGeom>
        </p:spPr>
        <p:txBody>
          <a:bodyPr/>
          <a:lstStyle>
            <a:lvl1pPr marL="13716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1pPr>
            <a:lvl2pPr marL="18161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2pPr>
            <a:lvl3pPr marL="1905000" indent="-1143000" algn="l">
              <a:lnSpc>
                <a:spcPct val="100000"/>
              </a:lnSpc>
              <a:buClr>
                <a:schemeClr val="accent2"/>
              </a:buClr>
              <a:buSzPct val="107000"/>
              <a:buFont typeface="Wingdings" charset="2"/>
              <a:buChar char=""/>
              <a:defRPr sz="6000" spc="0">
                <a:solidFill>
                  <a:srgbClr val="FFFFFF"/>
                </a:solidFill>
                <a:effectLst/>
                <a:latin typeface="nevis Bold"/>
                <a:cs typeface="nevis Bold"/>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318530016"/>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62508" y="2593975"/>
            <a:ext cx="21602700" cy="8782050"/>
          </a:xfrm>
          <a:prstGeom prst="rect">
            <a:avLst/>
          </a:prstGeom>
          <a:effectLst/>
        </p:spPr>
        <p:txBody>
          <a:bodyPr vert="horz"/>
          <a:lstStyle>
            <a:lvl1pPr>
              <a:defRPr>
                <a:solidFill>
                  <a:srgbClr val="252F53"/>
                </a:solidFill>
                <a:latin typeface="nevis Bold" panose="02000800000000000000" pitchFamily="2" charset="0"/>
              </a:defRPr>
            </a:lvl1pPr>
          </a:lstStyle>
          <a:p>
            <a:endParaRPr lang="en-US" dirty="0"/>
          </a:p>
        </p:txBody>
      </p:sp>
      <p:sp>
        <p:nvSpPr>
          <p:cNvPr id="6"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413930550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1" y="24656"/>
            <a:ext cx="24384000" cy="13746112"/>
          </a:xfrm>
          <a:prstGeom prst="rect">
            <a:avLst/>
          </a:prstGeom>
          <a:effectLst>
            <a:outerShdw blurRad="152400" dist="101600" dir="2760000" algn="tl" rotWithShape="0">
              <a:srgbClr val="000000">
                <a:alpha val="20000"/>
              </a:srgbClr>
            </a:outerShdw>
          </a:effectLst>
        </p:spPr>
        <p:txBody>
          <a:bodyPr vert="horz"/>
          <a:lstStyle>
            <a:lvl1pPr>
              <a:defRPr>
                <a:solidFill>
                  <a:srgbClr val="252F53"/>
                </a:solidFill>
                <a:latin typeface="nevis Bold" panose="02000800000000000000" pitchFamily="2" charset="0"/>
              </a:defRPr>
            </a:lvl1pPr>
          </a:lstStyle>
          <a:p>
            <a:endParaRPr lang="en-US" dirty="0"/>
          </a:p>
        </p:txBody>
      </p:sp>
    </p:spTree>
    <p:extLst>
      <p:ext uri="{BB962C8B-B14F-4D97-AF65-F5344CB8AC3E}">
        <p14:creationId xmlns:p14="http://schemas.microsoft.com/office/powerpoint/2010/main" val="3537339575"/>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52" name="Oval 51"/>
          <p:cNvSpPr/>
          <p:nvPr userDrawn="1"/>
        </p:nvSpPr>
        <p:spPr bwMode="auto">
          <a:xfrm>
            <a:off x="1247330" y="3041576"/>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a:off x="1170968"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6" name="Oval 65"/>
          <p:cNvSpPr/>
          <p:nvPr userDrawn="1"/>
        </p:nvSpPr>
        <p:spPr bwMode="auto">
          <a:xfrm>
            <a:off x="7026002" y="3041576"/>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 Placeholder 12"/>
          <p:cNvSpPr>
            <a:spLocks noGrp="1"/>
          </p:cNvSpPr>
          <p:nvPr>
            <p:ph type="body" sz="quarter" idx="28" hasCustomPrompt="1"/>
          </p:nvPr>
        </p:nvSpPr>
        <p:spPr>
          <a:xfrm>
            <a:off x="730139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a:off x="700742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700742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0" name="Oval 69"/>
          <p:cNvSpPr/>
          <p:nvPr userDrawn="1"/>
        </p:nvSpPr>
        <p:spPr bwMode="auto">
          <a:xfrm>
            <a:off x="18583345" y="3041576"/>
            <a:ext cx="4464496" cy="4464496"/>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1" name="Text Placeholder 12"/>
          <p:cNvSpPr>
            <a:spLocks noGrp="1"/>
          </p:cNvSpPr>
          <p:nvPr>
            <p:ph type="body" sz="quarter" idx="31" hasCustomPrompt="1"/>
          </p:nvPr>
        </p:nvSpPr>
        <p:spPr>
          <a:xfrm>
            <a:off x="18800957"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a:off x="18506983"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4" name="Oval 73"/>
          <p:cNvSpPr/>
          <p:nvPr userDrawn="1"/>
        </p:nvSpPr>
        <p:spPr bwMode="auto">
          <a:xfrm>
            <a:off x="12804674" y="3041576"/>
            <a:ext cx="4464496" cy="4464496"/>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5" name="Text Placeholder 12"/>
          <p:cNvSpPr>
            <a:spLocks noGrp="1"/>
          </p:cNvSpPr>
          <p:nvPr>
            <p:ph type="body" sz="quarter" idx="34" hasCustomPrompt="1"/>
          </p:nvPr>
        </p:nvSpPr>
        <p:spPr>
          <a:xfrm>
            <a:off x="1306203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6" name="Text Placeholder 12"/>
          <p:cNvSpPr>
            <a:spLocks noGrp="1"/>
          </p:cNvSpPr>
          <p:nvPr>
            <p:ph type="body" sz="quarter" idx="35" hasCustomPrompt="1"/>
          </p:nvPr>
        </p:nvSpPr>
        <p:spPr>
          <a:xfrm>
            <a:off x="1276806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76806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2" name="Rectangle 1"/>
          <p:cNvSpPr/>
          <p:nvPr userDrawn="1"/>
        </p:nvSpPr>
        <p:spPr>
          <a:xfrm>
            <a:off x="581400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2" name="Rectangle 31"/>
          <p:cNvSpPr/>
          <p:nvPr userDrawn="1"/>
        </p:nvSpPr>
        <p:spPr>
          <a:xfrm>
            <a:off x="1161593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3" name="Rectangle 32"/>
          <p:cNvSpPr/>
          <p:nvPr userDrawn="1"/>
        </p:nvSpPr>
        <p:spPr>
          <a:xfrm>
            <a:off x="1737657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9149328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7" name="Chart Placeholder 6"/>
          <p:cNvSpPr>
            <a:spLocks noGrp="1"/>
          </p:cNvSpPr>
          <p:nvPr>
            <p:ph type="chart" sz="quarter" idx="13"/>
          </p:nvPr>
        </p:nvSpPr>
        <p:spPr>
          <a:xfrm>
            <a:off x="1439863" y="3113584"/>
            <a:ext cx="9239969" cy="8265616"/>
          </a:xfrm>
          <a:prstGeom prst="rect">
            <a:avLst/>
          </a:prstGeom>
        </p:spPr>
        <p:txBody>
          <a:bodyPr vert="horz"/>
          <a:lstStyle>
            <a:lvl1pPr>
              <a:defRPr sz="9600">
                <a:solidFill>
                  <a:srgbClr val="636463"/>
                </a:solidFill>
                <a:latin typeface="nevis Bold" panose="02000800000000000000" pitchFamily="2" charset="0"/>
                <a:cs typeface="nevis Bold" panose="02000800000000000000" pitchFamily="2" charset="0"/>
              </a:defRPr>
            </a:lvl1pPr>
          </a:lstStyle>
          <a:p>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10" name="Text Placeholder 12"/>
          <p:cNvSpPr>
            <a:spLocks noGrp="1"/>
          </p:cNvSpPr>
          <p:nvPr>
            <p:ph type="body" sz="quarter" idx="14" hasCustomPrompt="1"/>
          </p:nvPr>
        </p:nvSpPr>
        <p:spPr>
          <a:xfrm>
            <a:off x="11219844" y="2681536"/>
            <a:ext cx="10909260" cy="1079500"/>
          </a:xfrm>
          <a:prstGeom prst="rect">
            <a:avLst/>
          </a:prstGeom>
        </p:spPr>
        <p:txBody>
          <a:bodyPr vert="horz" anchor="b"/>
          <a:lstStyle>
            <a:lvl1pPr marL="0" indent="0" algn="l">
              <a:buNone/>
              <a:defRPr sz="32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Text Placeholder 12"/>
          <p:cNvSpPr>
            <a:spLocks noGrp="1"/>
          </p:cNvSpPr>
          <p:nvPr>
            <p:ph type="body" sz="quarter" idx="15"/>
          </p:nvPr>
        </p:nvSpPr>
        <p:spPr>
          <a:xfrm>
            <a:off x="11208692" y="3761137"/>
            <a:ext cx="10920412" cy="2232767"/>
          </a:xfrm>
          <a:prstGeom prst="rect">
            <a:avLst/>
          </a:prstGeom>
        </p:spPr>
        <p:txBody>
          <a:bodyPr vert="horz" anchor="t"/>
          <a:lstStyle>
            <a:lvl1pPr marL="0" indent="0" algn="l">
              <a:lnSpc>
                <a:spcPct val="100000"/>
              </a:lnSpc>
              <a:spcBef>
                <a:spcPts val="3500"/>
              </a:spcBef>
              <a:buNone/>
              <a:defRPr sz="32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26"/>
          </p:nvPr>
        </p:nvSpPr>
        <p:spPr>
          <a:xfrm>
            <a:off x="11183888"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28"/>
          </p:nvPr>
        </p:nvSpPr>
        <p:spPr>
          <a:xfrm>
            <a:off x="14926715"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30"/>
          </p:nvPr>
        </p:nvSpPr>
        <p:spPr>
          <a:xfrm>
            <a:off x="18672106"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1" hasCustomPrompt="1"/>
          </p:nvPr>
        </p:nvSpPr>
        <p:spPr>
          <a:xfrm>
            <a:off x="11615936"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9" hasCustomPrompt="1"/>
          </p:nvPr>
        </p:nvSpPr>
        <p:spPr>
          <a:xfrm>
            <a:off x="19104768" y="6477791"/>
            <a:ext cx="3001170"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41" hasCustomPrompt="1"/>
          </p:nvPr>
        </p:nvSpPr>
        <p:spPr>
          <a:xfrm>
            <a:off x="15360352"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8471156"/>
      </p:ext>
    </p:extLst>
  </p:cSld>
  <p:clrMapOvr>
    <a:masterClrMapping/>
  </p:clrMapOvr>
  <p:transition spd="slow">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nd Numbered Chapter Page ">
    <p:spTree>
      <p:nvGrpSpPr>
        <p:cNvPr id="1" name=""/>
        <p:cNvGrpSpPr/>
        <p:nvPr/>
      </p:nvGrpSpPr>
      <p:grpSpPr>
        <a:xfrm>
          <a:off x="0" y="0"/>
          <a:ext cx="0" cy="0"/>
          <a:chOff x="0" y="0"/>
          <a:chExt cx="0" cy="0"/>
        </a:xfrm>
      </p:grpSpPr>
      <p:pic>
        <p:nvPicPr>
          <p:cNvPr id="10" name="Picture 9"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9" name="Picture 8" descr="9Stars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0832" y="6641976"/>
            <a:ext cx="4737994" cy="524363"/>
          </a:xfrm>
          <a:prstGeom prst="rect">
            <a:avLst/>
          </a:prstGeom>
        </p:spPr>
      </p:pic>
      <p:sp>
        <p:nvSpPr>
          <p:cNvPr id="8" name="Text Placeholder 7"/>
          <p:cNvSpPr>
            <a:spLocks noGrp="1"/>
          </p:cNvSpPr>
          <p:nvPr>
            <p:ph type="body" sz="quarter" idx="10" hasCustomPrompt="1"/>
          </p:nvPr>
        </p:nvSpPr>
        <p:spPr>
          <a:xfrm>
            <a:off x="19176775" y="305272"/>
            <a:ext cx="6120681" cy="6552728"/>
          </a:xfrm>
          <a:prstGeom prst="rect">
            <a:avLst/>
          </a:prstGeom>
        </p:spPr>
        <p:txBody>
          <a:bodyPr vert="horz"/>
          <a:lstStyle>
            <a:lvl1pPr>
              <a:defRPr sz="50000">
                <a:solidFill>
                  <a:srgbClr val="2FA2A7"/>
                </a:solidFill>
                <a:latin typeface="Heavyweight"/>
                <a:cs typeface="Heavyweight"/>
              </a:defRPr>
            </a:lvl1pPr>
          </a:lstStyle>
          <a:p>
            <a:pPr lvl="0"/>
            <a:r>
              <a:rPr lang="en-US" dirty="0" smtClean="0"/>
              <a:t>1</a:t>
            </a:r>
            <a:endParaRPr lang="en-US" dirty="0"/>
          </a:p>
        </p:txBody>
      </p:sp>
      <p:sp>
        <p:nvSpPr>
          <p:cNvPr id="2" name="Title 1"/>
          <p:cNvSpPr>
            <a:spLocks noGrp="1"/>
          </p:cNvSpPr>
          <p:nvPr>
            <p:ph type="title" hasCustomPrompt="1"/>
          </p:nvPr>
        </p:nvSpPr>
        <p:spPr>
          <a:xfrm>
            <a:off x="2204417" y="2897560"/>
            <a:ext cx="16684327" cy="8212138"/>
          </a:xfrm>
          <a:prstGeom prst="rect">
            <a:avLst/>
          </a:prstGeom>
          <a:effectLst/>
        </p:spPr>
        <p:txBody>
          <a:bodyPr anchor="ctr"/>
          <a:lstStyle>
            <a:lvl1pPr algn="l">
              <a:lnSpc>
                <a:spcPct val="80000"/>
              </a:lnSpc>
              <a:defRPr sz="23500" spc="0" baseline="0">
                <a:solidFill>
                  <a:srgbClr val="FFFFFF"/>
                </a:solidFill>
                <a:effectLst/>
                <a:latin typeface="Heavyweight"/>
                <a:cs typeface="Heavyweight"/>
              </a:defRPr>
            </a:lvl1pPr>
          </a:lstStyle>
          <a:p>
            <a:r>
              <a:rPr lang="en-US" dirty="0" smtClean="0"/>
              <a:t>click to edit master title style</a:t>
            </a:r>
            <a:endParaRPr lang="en-US" dirty="0"/>
          </a:p>
        </p:txBody>
      </p:sp>
      <p:sp>
        <p:nvSpPr>
          <p:cNvPr id="4" name="TextBox 3"/>
          <p:cNvSpPr txBox="1"/>
          <p:nvPr userDrawn="1"/>
        </p:nvSpPr>
        <p:spPr>
          <a:xfrm rot="16200000">
            <a:off x="17337870" y="2899216"/>
            <a:ext cx="5461743" cy="1015663"/>
          </a:xfrm>
          <a:prstGeom prst="rect">
            <a:avLst/>
          </a:prstGeom>
          <a:noFill/>
        </p:spPr>
        <p:txBody>
          <a:bodyPr wrap="square" rtlCol="0">
            <a:spAutoFit/>
          </a:bodyPr>
          <a:lstStyle/>
          <a:p>
            <a:pPr algn="l"/>
            <a:r>
              <a:rPr lang="en-US" sz="6000" dirty="0" smtClean="0">
                <a:solidFill>
                  <a:srgbClr val="FFFFFF"/>
                </a:solidFill>
                <a:latin typeface="nevis Bold"/>
                <a:cs typeface="nevis Bold"/>
              </a:rPr>
              <a:t>SECTION No.</a:t>
            </a:r>
            <a:endParaRPr lang="en-US" sz="6000" dirty="0">
              <a:solidFill>
                <a:srgbClr val="FFFFFF"/>
              </a:solidFill>
              <a:latin typeface="nevis Bold"/>
              <a:cs typeface="nevis Bold"/>
            </a:endParaRPr>
          </a:p>
        </p:txBody>
      </p:sp>
    </p:spTree>
    <p:extLst>
      <p:ext uri="{BB962C8B-B14F-4D97-AF65-F5344CB8AC3E}">
        <p14:creationId xmlns:p14="http://schemas.microsoft.com/office/powerpoint/2010/main" val="4270760847"/>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 Step Bubbles with banners">
    <p:spTree>
      <p:nvGrpSpPr>
        <p:cNvPr id="1" name=""/>
        <p:cNvGrpSpPr/>
        <p:nvPr/>
      </p:nvGrpSpPr>
      <p:grpSpPr>
        <a:xfrm>
          <a:off x="0" y="0"/>
          <a:ext cx="0" cy="0"/>
          <a:chOff x="0" y="0"/>
          <a:chExt cx="0" cy="0"/>
        </a:xfrm>
      </p:grpSpPr>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53256553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24" r:id="rId1"/>
  </p:sldLayoutIdLst>
  <p:transition spd="slow">
    <p:fade thruBlk="1"/>
  </p:transition>
  <p:hf hdr="0" ftr="0"/>
  <p:txStyles>
    <p:titleStyle>
      <a:lvl1pPr algn="ctr" rtl="0" fontAlgn="base">
        <a:lnSpc>
          <a:spcPct val="120000"/>
        </a:lnSpc>
        <a:spcBef>
          <a:spcPct val="0"/>
        </a:spcBef>
        <a:spcAft>
          <a:spcPct val="0"/>
        </a:spcAft>
        <a:defRPr sz="17000" b="0" i="0" spc="0" baseline="0">
          <a:solidFill>
            <a:srgbClr val="424D5F"/>
          </a:solidFill>
          <a:effectLst/>
          <a:latin typeface="Langdon"/>
          <a:ea typeface="+mj-ea"/>
          <a:cs typeface="Langdon"/>
          <a:sym typeface="Amatic SC Bold" charset="0"/>
        </a:defRPr>
      </a:lvl1pPr>
      <a:lvl2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pic>
        <p:nvPicPr>
          <p:cNvPr id="13" name="Picture 12" descr="BigSplat1_Aqua.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2" name="Picture 1" descr="9Stars_Aqua.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27704" y="1817440"/>
            <a:ext cx="5328592" cy="589726"/>
          </a:xfrm>
          <a:prstGeom prst="rect">
            <a:avLst/>
          </a:prstGeom>
        </p:spPr>
      </p:pic>
      <p:sp>
        <p:nvSpPr>
          <p:cNvPr id="12"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 id="2147484110" r:id="rId2"/>
    <p:sldLayoutId id="2147484093" r:id="rId3"/>
    <p:sldLayoutId id="2147484094" r:id="rId4"/>
    <p:sldLayoutId id="2147484048" r:id="rId5"/>
    <p:sldLayoutId id="2147484059" r:id="rId6"/>
    <p:sldLayoutId id="2147484126" r:id="rId7"/>
    <p:sldLayoutId id="2147484127" r:id="rId8"/>
  </p:sldLayoutIdLst>
  <p:transition spd="slow">
    <p:fade thruBlk="1"/>
  </p:transition>
  <p:hf hdr="0" ftr="0"/>
  <p:txStyles>
    <p:titleStyle>
      <a:lvl1pPr algn="ctr" rtl="0" fontAlgn="base">
        <a:lnSpc>
          <a:spcPct val="120000"/>
        </a:lnSpc>
        <a:spcBef>
          <a:spcPct val="0"/>
        </a:spcBef>
        <a:spcAft>
          <a:spcPct val="0"/>
        </a:spcAft>
        <a:defRPr sz="9800">
          <a:solidFill>
            <a:srgbClr val="FFFFFF"/>
          </a:solidFill>
          <a:latin typeface="Heavyweight"/>
          <a:ea typeface="+mj-ea"/>
          <a:cs typeface="Heavywe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6.png"/><Relationship Id="rId10"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hyperlink" Target="http://perf.rocks/" TargetMode="External"/><Relationship Id="rId4" Type="http://schemas.openxmlformats.org/officeDocument/2006/relationships/hyperlink" Target="http://perf-tooling.toda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6.pn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7.png"/><Relationship Id="rId10" Type="http://schemas.openxmlformats.org/officeDocument/2006/relationships/image" Target="../media/image18.jpg"/><Relationship Id="rId4" Type="http://schemas.openxmlformats.org/officeDocument/2006/relationships/image" Target="../media/image5.png"/><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832" y="3761656"/>
            <a:ext cx="15435760" cy="4040187"/>
          </a:xfrm>
        </p:spPr>
        <p:txBody>
          <a:bodyPr>
            <a:noAutofit/>
          </a:bodyPr>
          <a:lstStyle/>
          <a:p>
            <a:r>
              <a:rPr lang="en-US" sz="16500" spc="-300" dirty="0" smtClean="0">
                <a:effectLst/>
              </a:rPr>
              <a:t>Tracking Real World</a:t>
            </a:r>
            <a:r>
              <a:rPr lang="en-US" sz="19500" spc="-300" dirty="0" smtClean="0">
                <a:effectLst/>
              </a:rPr>
              <a:t/>
            </a:r>
            <a:br>
              <a:rPr lang="en-US" sz="19500" spc="-300" dirty="0" smtClean="0">
                <a:effectLst/>
              </a:rPr>
            </a:br>
            <a:r>
              <a:rPr lang="en-US" sz="19500" spc="-300" dirty="0" smtClean="0">
                <a:effectLst/>
              </a:rPr>
              <a:t>Web Performance</a:t>
            </a:r>
            <a:endParaRPr lang="en-US" sz="19500" spc="-300" dirty="0">
              <a:effectLst/>
            </a:endParaRPr>
          </a:p>
        </p:txBody>
      </p:sp>
      <p:sp>
        <p:nvSpPr>
          <p:cNvPr id="2" name="Content Placeholder 1"/>
          <p:cNvSpPr>
            <a:spLocks noGrp="1"/>
          </p:cNvSpPr>
          <p:nvPr>
            <p:ph idx="1"/>
          </p:nvPr>
        </p:nvSpPr>
        <p:spPr>
          <a:xfrm>
            <a:off x="1902011" y="8730208"/>
            <a:ext cx="15212581" cy="3023370"/>
          </a:xfrm>
          <a:effectLst/>
        </p:spPr>
        <p:txBody>
          <a:bodyPr>
            <a:noAutofit/>
          </a:bodyPr>
          <a:lstStyle/>
          <a:p>
            <a:pPr algn="r"/>
            <a:r>
              <a:rPr lang="en-US" dirty="0" smtClean="0">
                <a:solidFill>
                  <a:schemeClr val="tx1">
                    <a:alpha val="25000"/>
                  </a:schemeClr>
                </a:solidFill>
              </a:rPr>
              <a:t>NDC LONDON</a:t>
            </a:r>
            <a:endParaRPr lang="en-US" dirty="0">
              <a:solidFill>
                <a:schemeClr val="tx1">
                  <a:alpha val="25000"/>
                </a:schemeClr>
              </a:solidFill>
            </a:endParaRPr>
          </a:p>
        </p:txBody>
      </p:sp>
    </p:spTree>
    <p:extLst>
      <p:ext uri="{BB962C8B-B14F-4D97-AF65-F5344CB8AC3E}">
        <p14:creationId xmlns:p14="http://schemas.microsoft.com/office/powerpoint/2010/main" val="24549912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Load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688453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email@domain.com</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password</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12359649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X?</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96465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glow rad="1397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nikmd23@gmail.com</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25457871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err="1"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3787776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PERCEIVED Metrics </a:t>
            </a:r>
            <a:r>
              <a:rPr lang="en-US" dirty="0" smtClean="0"/>
              <a:t>– Percent Complete</a:t>
            </a:r>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062" y="5327364"/>
            <a:ext cx="5184576" cy="2962615"/>
          </a:xfrm>
          <a:prstGeom prst="rect">
            <a:avLst/>
          </a:prstGeom>
          <a:effectLst>
            <a:outerShdw blurRad="50800" dist="38100" dir="5400000" algn="t" rotWithShape="0">
              <a:prstClr val="black">
                <a:alpha val="40000"/>
              </a:prstClr>
            </a:outerShdw>
          </a:effectLst>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3557" y="5327364"/>
            <a:ext cx="5184576" cy="2962615"/>
          </a:xfrm>
          <a:prstGeom prst="rect">
            <a:avLst/>
          </a:prstGeom>
          <a:effectLst>
            <a:outerShdw blurRad="50800" dist="38100" dir="5400000" algn="t" rotWithShape="0">
              <a:prstClr val="black">
                <a:alpha val="40000"/>
              </a:prstClr>
            </a:outerShdw>
          </a:effec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32" y="5327364"/>
            <a:ext cx="5184576" cy="2962615"/>
          </a:xfrm>
          <a:prstGeom prst="rect">
            <a:avLst/>
          </a:prstGeom>
          <a:effectLst>
            <a:outerShdw blurRad="50800" dist="38100" dir="5400000" algn="t" rotWithShape="0">
              <a:prstClr val="black">
                <a:alpha val="40000"/>
              </a:prstClr>
            </a:outerShdw>
          </a:effec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5809" y="5327364"/>
            <a:ext cx="5184576" cy="2962615"/>
          </a:xfrm>
          <a:prstGeom prst="rect">
            <a:avLst/>
          </a:prstGeom>
          <a:effectLst>
            <a:outerShdw blurRad="50800" dist="38100" dir="5400000" algn="t" rotWithShape="0">
              <a:prstClr val="black">
                <a:alpha val="40000"/>
              </a:prstClr>
            </a:outerShdw>
          </a:effec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315" y="5327364"/>
            <a:ext cx="5184576" cy="2962615"/>
          </a:xfrm>
          <a:prstGeom prst="rect">
            <a:avLst/>
          </a:prstGeom>
          <a:effectLst>
            <a:outerShdw blurRad="50800" dist="38100" dir="5400000" algn="t" rotWithShape="0">
              <a:prstClr val="black">
                <a:alpha val="40000"/>
              </a:prstClr>
            </a:outerShdw>
          </a:effectLst>
        </p:spPr>
      </p:pic>
      <p:sp>
        <p:nvSpPr>
          <p:cNvPr id="33" name="Line 5"/>
          <p:cNvSpPr>
            <a:spLocks noChangeShapeType="1"/>
          </p:cNvSpPr>
          <p:nvPr/>
        </p:nvSpPr>
        <p:spPr bwMode="auto">
          <a:xfrm rot="10800000" flipH="1">
            <a:off x="20885" y="4439894"/>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dirty="0"/>
          </a:p>
        </p:txBody>
      </p:sp>
      <p:sp>
        <p:nvSpPr>
          <p:cNvPr id="34" name="Oval 33"/>
          <p:cNvSpPr>
            <a:spLocks/>
          </p:cNvSpPr>
          <p:nvPr/>
        </p:nvSpPr>
        <p:spPr bwMode="auto">
          <a:xfrm>
            <a:off x="1250213"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5" name="Oval 34"/>
          <p:cNvSpPr>
            <a:spLocks/>
          </p:cNvSpPr>
          <p:nvPr/>
        </p:nvSpPr>
        <p:spPr bwMode="auto">
          <a:xfrm>
            <a:off x="12068920"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6" name="Oval 35"/>
          <p:cNvSpPr>
            <a:spLocks/>
          </p:cNvSpPr>
          <p:nvPr/>
        </p:nvSpPr>
        <p:spPr bwMode="auto">
          <a:xfrm>
            <a:off x="2246243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7" name="Oval 36"/>
          <p:cNvSpPr>
            <a:spLocks/>
          </p:cNvSpPr>
          <p:nvPr/>
        </p:nvSpPr>
        <p:spPr bwMode="auto">
          <a:xfrm>
            <a:off x="658691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8" name="Oval 37"/>
          <p:cNvSpPr>
            <a:spLocks/>
          </p:cNvSpPr>
          <p:nvPr/>
        </p:nvSpPr>
        <p:spPr bwMode="auto">
          <a:xfrm>
            <a:off x="17551996"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9" name="Text Placeholder 12"/>
          <p:cNvSpPr txBox="1">
            <a:spLocks/>
          </p:cNvSpPr>
          <p:nvPr/>
        </p:nvSpPr>
        <p:spPr>
          <a:xfrm>
            <a:off x="96218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1.0</a:t>
            </a:r>
            <a:endParaRPr lang="en-US" kern="0" dirty="0"/>
          </a:p>
        </p:txBody>
      </p:sp>
      <p:sp>
        <p:nvSpPr>
          <p:cNvPr id="40" name="Text Placeholder 12"/>
          <p:cNvSpPr txBox="1">
            <a:spLocks/>
          </p:cNvSpPr>
          <p:nvPr/>
        </p:nvSpPr>
        <p:spPr>
          <a:xfrm rot="5400000">
            <a:off x="-733436" y="2501516"/>
            <a:ext cx="2592288"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r"/>
            <a:r>
              <a:rPr lang="en-US" kern="0" dirty="0" smtClean="0"/>
              <a:t>TIME</a:t>
            </a:r>
            <a:endParaRPr lang="en-US" kern="0" dirty="0"/>
          </a:p>
        </p:txBody>
      </p:sp>
      <p:sp>
        <p:nvSpPr>
          <p:cNvPr id="41" name="Text Placeholder 12"/>
          <p:cNvSpPr txBox="1">
            <a:spLocks/>
          </p:cNvSpPr>
          <p:nvPr/>
        </p:nvSpPr>
        <p:spPr>
          <a:xfrm>
            <a:off x="6290773"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1.5</a:t>
            </a:r>
            <a:endParaRPr lang="en-US" kern="0" dirty="0"/>
          </a:p>
        </p:txBody>
      </p:sp>
      <p:sp>
        <p:nvSpPr>
          <p:cNvPr id="42" name="Text Placeholder 12"/>
          <p:cNvSpPr txBox="1">
            <a:spLocks/>
          </p:cNvSpPr>
          <p:nvPr/>
        </p:nvSpPr>
        <p:spPr>
          <a:xfrm>
            <a:off x="11835389"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2.0</a:t>
            </a:r>
            <a:endParaRPr lang="en-US" kern="0" dirty="0"/>
          </a:p>
        </p:txBody>
      </p:sp>
      <p:sp>
        <p:nvSpPr>
          <p:cNvPr id="43" name="Text Placeholder 12"/>
          <p:cNvSpPr txBox="1">
            <a:spLocks/>
          </p:cNvSpPr>
          <p:nvPr/>
        </p:nvSpPr>
        <p:spPr>
          <a:xfrm>
            <a:off x="17307997"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2.5</a:t>
            </a:r>
            <a:endParaRPr lang="en-US" kern="0" dirty="0"/>
          </a:p>
        </p:txBody>
      </p:sp>
      <p:sp>
        <p:nvSpPr>
          <p:cNvPr id="44" name="Text Placeholder 12"/>
          <p:cNvSpPr txBox="1">
            <a:spLocks/>
          </p:cNvSpPr>
          <p:nvPr/>
        </p:nvSpPr>
        <p:spPr>
          <a:xfrm>
            <a:off x="2220454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3.0</a:t>
            </a:r>
            <a:endParaRPr lang="en-US" kern="0" dirty="0"/>
          </a:p>
        </p:txBody>
      </p:sp>
      <p:sp>
        <p:nvSpPr>
          <p:cNvPr id="45" name="Line 5"/>
          <p:cNvSpPr>
            <a:spLocks noChangeShapeType="1"/>
          </p:cNvSpPr>
          <p:nvPr/>
        </p:nvSpPr>
        <p:spPr bwMode="auto">
          <a:xfrm rot="10800000" flipH="1">
            <a:off x="22648" y="9291199"/>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dirty="0"/>
          </a:p>
        </p:txBody>
      </p:sp>
      <p:sp>
        <p:nvSpPr>
          <p:cNvPr id="46" name="Oval 45"/>
          <p:cNvSpPr>
            <a:spLocks/>
          </p:cNvSpPr>
          <p:nvPr/>
        </p:nvSpPr>
        <p:spPr bwMode="auto">
          <a:xfrm>
            <a:off x="1251976"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7" name="Oval 46"/>
          <p:cNvSpPr>
            <a:spLocks/>
          </p:cNvSpPr>
          <p:nvPr/>
        </p:nvSpPr>
        <p:spPr bwMode="auto">
          <a:xfrm>
            <a:off x="12070683"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8" name="Oval 47"/>
          <p:cNvSpPr>
            <a:spLocks/>
          </p:cNvSpPr>
          <p:nvPr/>
        </p:nvSpPr>
        <p:spPr bwMode="auto">
          <a:xfrm>
            <a:off x="2246420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9" name="Oval 48"/>
          <p:cNvSpPr>
            <a:spLocks/>
          </p:cNvSpPr>
          <p:nvPr/>
        </p:nvSpPr>
        <p:spPr bwMode="auto">
          <a:xfrm>
            <a:off x="658868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0" name="Oval 49"/>
          <p:cNvSpPr>
            <a:spLocks/>
          </p:cNvSpPr>
          <p:nvPr/>
        </p:nvSpPr>
        <p:spPr bwMode="auto">
          <a:xfrm>
            <a:off x="17553759"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1" name="Text Placeholder 12"/>
          <p:cNvSpPr txBox="1">
            <a:spLocks/>
          </p:cNvSpPr>
          <p:nvPr/>
        </p:nvSpPr>
        <p:spPr>
          <a:xfrm>
            <a:off x="1034189"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0</a:t>
            </a:r>
            <a:r>
              <a:rPr lang="en-US" kern="0" dirty="0" smtClean="0"/>
              <a:t>%</a:t>
            </a:r>
            <a:endParaRPr lang="en-US" kern="0" dirty="0"/>
          </a:p>
        </p:txBody>
      </p:sp>
      <p:sp>
        <p:nvSpPr>
          <p:cNvPr id="52" name="Text Placeholder 12"/>
          <p:cNvSpPr txBox="1">
            <a:spLocks/>
          </p:cNvSpPr>
          <p:nvPr/>
        </p:nvSpPr>
        <p:spPr>
          <a:xfrm rot="5400000">
            <a:off x="-1388365" y="10845824"/>
            <a:ext cx="3905672"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COMPLETE</a:t>
            </a:r>
            <a:endParaRPr lang="en-US" kern="0" dirty="0"/>
          </a:p>
        </p:txBody>
      </p:sp>
      <p:sp>
        <p:nvSpPr>
          <p:cNvPr id="53" name="Text Placeholder 12"/>
          <p:cNvSpPr txBox="1">
            <a:spLocks/>
          </p:cNvSpPr>
          <p:nvPr/>
        </p:nvSpPr>
        <p:spPr>
          <a:xfrm>
            <a:off x="6362781"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0%</a:t>
            </a:r>
            <a:endParaRPr lang="en-US" kern="0" dirty="0"/>
          </a:p>
        </p:txBody>
      </p:sp>
      <p:sp>
        <p:nvSpPr>
          <p:cNvPr id="54" name="Text Placeholder 12"/>
          <p:cNvSpPr txBox="1">
            <a:spLocks/>
          </p:cNvSpPr>
          <p:nvPr/>
        </p:nvSpPr>
        <p:spPr>
          <a:xfrm>
            <a:off x="11837152"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14%</a:t>
            </a:r>
            <a:endParaRPr lang="en-US" kern="0" dirty="0"/>
          </a:p>
        </p:txBody>
      </p:sp>
      <p:sp>
        <p:nvSpPr>
          <p:cNvPr id="55" name="Text Placeholder 12"/>
          <p:cNvSpPr txBox="1">
            <a:spLocks/>
          </p:cNvSpPr>
          <p:nvPr/>
        </p:nvSpPr>
        <p:spPr>
          <a:xfrm>
            <a:off x="17309760"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57%</a:t>
            </a:r>
            <a:endParaRPr lang="en-US" kern="0" dirty="0"/>
          </a:p>
        </p:txBody>
      </p:sp>
      <p:sp>
        <p:nvSpPr>
          <p:cNvPr id="56" name="Text Placeholder 12"/>
          <p:cNvSpPr txBox="1">
            <a:spLocks/>
          </p:cNvSpPr>
          <p:nvPr/>
        </p:nvSpPr>
        <p:spPr>
          <a:xfrm>
            <a:off x="22206304"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95%</a:t>
            </a:r>
            <a:endParaRPr lang="en-US" kern="0" dirty="0"/>
          </a:p>
        </p:txBody>
      </p:sp>
    </p:spTree>
    <p:extLst>
      <p:ext uri="{BB962C8B-B14F-4D97-AF65-F5344CB8AC3E}">
        <p14:creationId xmlns:p14="http://schemas.microsoft.com/office/powerpoint/2010/main" val="36172313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PERCEIVED Metrics - 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819985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ular Callout 5"/>
          <p:cNvSpPr/>
          <p:nvPr/>
        </p:nvSpPr>
        <p:spPr bwMode="auto">
          <a:xfrm>
            <a:off x="8400912" y="5593500"/>
            <a:ext cx="5322429" cy="2232248"/>
          </a:xfrm>
          <a:prstGeom prst="wedgeRectCallout">
            <a:avLst>
              <a:gd name="adj1" fmla="val 3697"/>
              <a:gd name="adj2" fmla="val 6860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8400912" y="4553744"/>
            <a:ext cx="5322429" cy="2232248"/>
          </a:xfrm>
          <a:prstGeom prst="wedgeRectCallout">
            <a:avLst>
              <a:gd name="adj1" fmla="val -3376"/>
              <a:gd name="adj2" fmla="val -7365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mc:AlternateContent xmlns:mc="http://schemas.openxmlformats.org/markup-compatibility/2006" xmlns:a14="http://schemas.microsoft.com/office/drawing/2010/main">
        <mc:Choice Requires="a14">
          <p:sp>
            <p:nvSpPr>
              <p:cNvPr id="7" name="Rectangle 6"/>
              <p:cNvSpPr/>
              <p:nvPr/>
            </p:nvSpPr>
            <p:spPr>
              <a:xfrm>
                <a:off x="8551798" y="5201816"/>
                <a:ext cx="5224378" cy="218765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en-US" sz="6000" i="1" smtClean="0">
                              <a:solidFill>
                                <a:schemeClr val="bg1"/>
                              </a:solidFill>
                              <a:latin typeface="Cambria Math" panose="02040503050406030204" pitchFamily="18" charset="0"/>
                            </a:rPr>
                          </m:ctrlPr>
                        </m:naryPr>
                        <m:sub>
                          <m:r>
                            <m:rPr>
                              <m:brk m:alnAt="23"/>
                            </m:rPr>
                            <a:rPr lang="en-US" sz="6000" b="0" i="1" smtClean="0">
                              <a:solidFill>
                                <a:schemeClr val="bg1"/>
                              </a:solidFill>
                              <a:latin typeface="Cambria Math" panose="02040503050406030204" pitchFamily="18" charset="0"/>
                            </a:rPr>
                            <m:t>0</m:t>
                          </m:r>
                        </m:sub>
                        <m:sup>
                          <m:r>
                            <a:rPr lang="en-US" sz="6000" b="0" i="1" smtClean="0">
                              <a:solidFill>
                                <a:schemeClr val="bg1"/>
                              </a:solidFill>
                              <a:latin typeface="Cambria Math" panose="02040503050406030204" pitchFamily="18" charset="0"/>
                            </a:rPr>
                            <m:t>𝑒𝑛𝑑</m:t>
                          </m:r>
                        </m:sup>
                        <m:e>
                          <m:r>
                            <a:rPr lang="en-US" sz="6000" b="0" i="1" smtClean="0">
                              <a:solidFill>
                                <a:schemeClr val="bg1"/>
                              </a:solidFill>
                              <a:latin typeface="Cambria Math" panose="02040503050406030204" pitchFamily="18" charset="0"/>
                            </a:rPr>
                            <m:t>1− </m:t>
                          </m:r>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𝑉𝐶</m:t>
                              </m:r>
                            </m:num>
                            <m:den>
                              <m:r>
                                <a:rPr lang="en-US" sz="6000" b="0" i="1" smtClean="0">
                                  <a:solidFill>
                                    <a:schemeClr val="bg1"/>
                                  </a:solidFill>
                                  <a:latin typeface="Cambria Math" panose="02040503050406030204" pitchFamily="18" charset="0"/>
                                </a:rPr>
                                <m:t>100</m:t>
                              </m:r>
                            </m:den>
                          </m:f>
                        </m:e>
                      </m:nary>
                    </m:oMath>
                  </m:oMathPara>
                </a14:m>
                <a:endParaRPr lang="en-US" sz="6000" dirty="0">
                  <a:solidFill>
                    <a:schemeClr val="bg1"/>
                  </a:solidFill>
                  <a:latin typeface="Nevis" panose="02000800000000000000" pitchFamily="2"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551798" y="5201816"/>
                <a:ext cx="5224378" cy="2187650"/>
              </a:xfrm>
              <a:prstGeom prst="rect">
                <a:avLst/>
              </a:prstGeom>
              <a:blipFill rotWithShape="0">
                <a:blip r:embed="rId4"/>
                <a:stretch>
                  <a:fillRect/>
                </a:stretch>
              </a:blipFill>
            </p:spPr>
            <p:txBody>
              <a:bodyPr/>
              <a:lstStyle/>
              <a:p>
                <a:r>
                  <a:rPr lang="en-US">
                    <a:noFill/>
                  </a:rPr>
                  <a:t> </a:t>
                </a:r>
              </a:p>
            </p:txBody>
          </p:sp>
        </mc:Fallback>
      </mc:AlternateContent>
      <p:sp>
        <p:nvSpPr>
          <p:cNvPr id="2" name="TextBox 1"/>
          <p:cNvSpPr txBox="1"/>
          <p:nvPr/>
        </p:nvSpPr>
        <p:spPr>
          <a:xfrm>
            <a:off x="8400912" y="4769768"/>
            <a:ext cx="5322429" cy="523220"/>
          </a:xfrm>
          <a:prstGeom prst="rect">
            <a:avLst/>
          </a:prstGeom>
          <a:noFill/>
        </p:spPr>
        <p:txBody>
          <a:bodyPr wrap="square" rtlCol="0">
            <a:spAutoFit/>
          </a:bodyPr>
          <a:lstStyle/>
          <a:p>
            <a:r>
              <a:rPr lang="en-US" sz="2800" dirty="0" smtClean="0">
                <a:solidFill>
                  <a:schemeClr val="bg1"/>
                </a:solidFill>
                <a:latin typeface="Nevis" panose="02000800000000000000" pitchFamily="2" charset="0"/>
                <a:ea typeface="Cambria Math" panose="02040503050406030204" pitchFamily="18" charset="0"/>
              </a:rPr>
              <a:t>Speed Index:</a:t>
            </a:r>
            <a:endParaRPr lang="en-US" sz="2800" dirty="0"/>
          </a:p>
        </p:txBody>
      </p:sp>
    </p:spTree>
    <p:extLst>
      <p:ext uri="{BB962C8B-B14F-4D97-AF65-F5344CB8AC3E}">
        <p14:creationId xmlns:p14="http://schemas.microsoft.com/office/powerpoint/2010/main" val="3099722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641632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1343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41218475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01850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9177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3072693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Loop</a:t>
            </a:r>
            <a:endParaRPr lang="en-US" dirty="0"/>
          </a:p>
        </p:txBody>
      </p:sp>
      <p:sp>
        <p:nvSpPr>
          <p:cNvPr id="3" name="Oval 2"/>
          <p:cNvSpPr/>
          <p:nvPr/>
        </p:nvSpPr>
        <p:spPr bwMode="auto">
          <a:xfrm>
            <a:off x="2258705" y="3329062"/>
            <a:ext cx="4177010" cy="4177010"/>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12"/>
          <p:cNvSpPr txBox="1">
            <a:spLocks/>
          </p:cNvSpPr>
          <p:nvPr/>
        </p:nvSpPr>
        <p:spPr>
          <a:xfrm>
            <a:off x="2439221"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OBSERVE</a:t>
            </a:r>
            <a:endParaRPr lang="en-US" kern="0" dirty="0"/>
          </a:p>
        </p:txBody>
      </p:sp>
      <p:sp>
        <p:nvSpPr>
          <p:cNvPr id="5" name="Text Placeholder 12"/>
          <p:cNvSpPr txBox="1">
            <a:spLocks/>
          </p:cNvSpPr>
          <p:nvPr/>
        </p:nvSpPr>
        <p:spPr>
          <a:xfrm>
            <a:off x="2196253"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1</a:t>
            </a:r>
          </a:p>
        </p:txBody>
      </p:sp>
      <p:sp>
        <p:nvSpPr>
          <p:cNvPr id="6" name="Text Placeholder 12"/>
          <p:cNvSpPr txBox="1">
            <a:spLocks/>
          </p:cNvSpPr>
          <p:nvPr/>
        </p:nvSpPr>
        <p:spPr>
          <a:xfrm>
            <a:off x="2196253"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Real User Metrics</a:t>
            </a:r>
            <a:endParaRPr lang="en-US" kern="0" dirty="0"/>
          </a:p>
        </p:txBody>
      </p:sp>
      <p:sp>
        <p:nvSpPr>
          <p:cNvPr id="7" name="Oval 6"/>
          <p:cNvSpPr/>
          <p:nvPr/>
        </p:nvSpPr>
        <p:spPr bwMode="auto">
          <a:xfrm>
            <a:off x="7529513" y="3329062"/>
            <a:ext cx="4177010" cy="4177010"/>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 Placeholder 12"/>
          <p:cNvSpPr txBox="1">
            <a:spLocks/>
          </p:cNvSpPr>
          <p:nvPr/>
        </p:nvSpPr>
        <p:spPr>
          <a:xfrm>
            <a:off x="7767813"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ORIENT</a:t>
            </a:r>
            <a:endParaRPr lang="en-US" kern="0" dirty="0"/>
          </a:p>
        </p:txBody>
      </p:sp>
      <p:sp>
        <p:nvSpPr>
          <p:cNvPr id="9" name="Text Placeholder 12"/>
          <p:cNvSpPr txBox="1">
            <a:spLocks/>
          </p:cNvSpPr>
          <p:nvPr/>
        </p:nvSpPr>
        <p:spPr>
          <a:xfrm>
            <a:off x="7524845"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2</a:t>
            </a:r>
            <a:endParaRPr lang="en-US" dirty="0"/>
          </a:p>
        </p:txBody>
      </p:sp>
      <p:sp>
        <p:nvSpPr>
          <p:cNvPr id="10" name="Text Placeholder 12"/>
          <p:cNvSpPr txBox="1">
            <a:spLocks/>
          </p:cNvSpPr>
          <p:nvPr/>
        </p:nvSpPr>
        <p:spPr>
          <a:xfrm>
            <a:off x="7524845"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a:t>
            </a:r>
            <a:endParaRPr lang="en-US" kern="0" dirty="0"/>
          </a:p>
        </p:txBody>
      </p:sp>
      <p:sp>
        <p:nvSpPr>
          <p:cNvPr id="11" name="Oval 10"/>
          <p:cNvSpPr/>
          <p:nvPr/>
        </p:nvSpPr>
        <p:spPr bwMode="auto">
          <a:xfrm>
            <a:off x="17943084" y="3329062"/>
            <a:ext cx="4177010" cy="4177010"/>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 Placeholder 12"/>
          <p:cNvSpPr txBox="1">
            <a:spLocks/>
          </p:cNvSpPr>
          <p:nvPr/>
        </p:nvSpPr>
        <p:spPr>
          <a:xfrm>
            <a:off x="18123600"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solidFill>
                  <a:schemeClr val="tx1"/>
                </a:solidFill>
              </a:rPr>
              <a:t>ACT</a:t>
            </a:r>
            <a:endParaRPr lang="en-US" kern="0" dirty="0">
              <a:solidFill>
                <a:schemeClr val="tx1"/>
              </a:solidFill>
            </a:endParaRPr>
          </a:p>
        </p:txBody>
      </p:sp>
      <p:sp>
        <p:nvSpPr>
          <p:cNvPr id="13" name="Text Placeholder 12"/>
          <p:cNvSpPr txBox="1">
            <a:spLocks/>
          </p:cNvSpPr>
          <p:nvPr/>
        </p:nvSpPr>
        <p:spPr>
          <a:xfrm>
            <a:off x="17880632"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4</a:t>
            </a:r>
            <a:endParaRPr lang="en-US" dirty="0"/>
          </a:p>
        </p:txBody>
      </p:sp>
      <p:sp>
        <p:nvSpPr>
          <p:cNvPr id="14" name="Text Placeholder 12"/>
          <p:cNvSpPr txBox="1">
            <a:spLocks/>
          </p:cNvSpPr>
          <p:nvPr/>
        </p:nvSpPr>
        <p:spPr>
          <a:xfrm>
            <a:off x="17880632"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smtClean="0"/>
              <a:t>Click to edit Master text styles</a:t>
            </a:r>
            <a:endParaRPr lang="en-US" kern="0" dirty="0"/>
          </a:p>
        </p:txBody>
      </p:sp>
      <p:sp>
        <p:nvSpPr>
          <p:cNvPr id="15" name="Oval 14"/>
          <p:cNvSpPr/>
          <p:nvPr/>
        </p:nvSpPr>
        <p:spPr bwMode="auto">
          <a:xfrm>
            <a:off x="12718756" y="3329062"/>
            <a:ext cx="4177010" cy="4177010"/>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 Placeholder 12"/>
          <p:cNvSpPr txBox="1">
            <a:spLocks/>
          </p:cNvSpPr>
          <p:nvPr/>
        </p:nvSpPr>
        <p:spPr>
          <a:xfrm>
            <a:off x="12939024"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DECIDE</a:t>
            </a:r>
            <a:endParaRPr lang="en-US" kern="0" dirty="0"/>
          </a:p>
        </p:txBody>
      </p:sp>
      <p:sp>
        <p:nvSpPr>
          <p:cNvPr id="17" name="Text Placeholder 12"/>
          <p:cNvSpPr txBox="1">
            <a:spLocks/>
          </p:cNvSpPr>
          <p:nvPr/>
        </p:nvSpPr>
        <p:spPr>
          <a:xfrm>
            <a:off x="12696056"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3</a:t>
            </a:r>
            <a:endParaRPr lang="en-US" dirty="0"/>
          </a:p>
        </p:txBody>
      </p:sp>
      <p:sp>
        <p:nvSpPr>
          <p:cNvPr id="18" name="Text Placeholder 12"/>
          <p:cNvSpPr txBox="1">
            <a:spLocks/>
          </p:cNvSpPr>
          <p:nvPr/>
        </p:nvSpPr>
        <p:spPr>
          <a:xfrm>
            <a:off x="12696056"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Click to edit Master text styles</a:t>
            </a:r>
            <a:endParaRPr lang="en-US" kern="0" dirty="0"/>
          </a:p>
        </p:txBody>
      </p:sp>
      <p:sp>
        <p:nvSpPr>
          <p:cNvPr id="19" name="Rectangle 18"/>
          <p:cNvSpPr/>
          <p:nvPr/>
        </p:nvSpPr>
        <p:spPr>
          <a:xfrm>
            <a:off x="6466919"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0" name="Rectangle 19"/>
          <p:cNvSpPr/>
          <p:nvPr/>
        </p:nvSpPr>
        <p:spPr>
          <a:xfrm>
            <a:off x="11692784"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1" name="Rectangle 20"/>
          <p:cNvSpPr/>
          <p:nvPr/>
        </p:nvSpPr>
        <p:spPr>
          <a:xfrm>
            <a:off x="16872520"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pic>
        <p:nvPicPr>
          <p:cNvPr id="22" name="Picture 21" descr="Man_White_Pr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2" y="5495591"/>
            <a:ext cx="2693084" cy="8203169"/>
          </a:xfrm>
          <a:prstGeom prst="rect">
            <a:avLst/>
          </a:prstGeom>
        </p:spPr>
      </p:pic>
      <p:sp>
        <p:nvSpPr>
          <p:cNvPr id="23" name="Oval 22"/>
          <p:cNvSpPr/>
          <p:nvPr/>
        </p:nvSpPr>
        <p:spPr bwMode="auto">
          <a:xfrm>
            <a:off x="1530683" y="5390809"/>
            <a:ext cx="221905" cy="22190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Oval 23"/>
          <p:cNvSpPr/>
          <p:nvPr/>
        </p:nvSpPr>
        <p:spPr bwMode="auto">
          <a:xfrm>
            <a:off x="1966864" y="4644251"/>
            <a:ext cx="704349" cy="704349"/>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Box 26"/>
          <p:cNvSpPr txBox="1"/>
          <p:nvPr/>
        </p:nvSpPr>
        <p:spPr>
          <a:xfrm>
            <a:off x="-1849560" y="10475818"/>
            <a:ext cx="6408712" cy="2646878"/>
          </a:xfrm>
          <a:prstGeom prst="rect">
            <a:avLst/>
          </a:prstGeom>
          <a:noFill/>
        </p:spPr>
        <p:txBody>
          <a:bodyPr wrap="square" rtlCol="0">
            <a:spAutoFit/>
          </a:bodyPr>
          <a:lstStyle/>
          <a:p>
            <a:r>
              <a:rPr lang="en-US" sz="16600" dirty="0" smtClean="0">
                <a:solidFill>
                  <a:schemeClr val="bg1">
                    <a:lumMod val="50000"/>
                    <a:alpha val="90000"/>
                  </a:schemeClr>
                </a:solidFill>
                <a:latin typeface="Adhesive Nr. Seven Banners" pitchFamily="2" charset="0"/>
              </a:rPr>
              <a:t>h</a:t>
            </a:r>
            <a:endParaRPr lang="en-US" sz="6600" dirty="0">
              <a:solidFill>
                <a:schemeClr val="bg1">
                  <a:lumMod val="50000"/>
                  <a:alpha val="90000"/>
                </a:schemeClr>
              </a:solidFill>
              <a:latin typeface="Adhesive Nr. Seven Banners" pitchFamily="2" charset="0"/>
            </a:endParaRPr>
          </a:p>
        </p:txBody>
      </p:sp>
      <p:sp>
        <p:nvSpPr>
          <p:cNvPr id="26" name="TextBox 25"/>
          <p:cNvSpPr txBox="1"/>
          <p:nvPr/>
        </p:nvSpPr>
        <p:spPr>
          <a:xfrm>
            <a:off x="-454168" y="11627946"/>
            <a:ext cx="3285128" cy="523220"/>
          </a:xfrm>
          <a:prstGeom prst="rect">
            <a:avLst/>
          </a:prstGeom>
          <a:noFill/>
        </p:spPr>
        <p:txBody>
          <a:bodyPr wrap="square" rtlCol="0">
            <a:spAutoFit/>
          </a:bodyPr>
          <a:lstStyle/>
          <a:p>
            <a:pPr algn="r"/>
            <a:r>
              <a:rPr lang="en-US" sz="2800" dirty="0" smtClean="0">
                <a:solidFill>
                  <a:schemeClr val="tx1"/>
                </a:solidFill>
                <a:latin typeface="nevis Bold" panose="02000800000000000000" pitchFamily="2" charset="0"/>
              </a:rPr>
              <a:t>Col. John Boyd</a:t>
            </a:r>
            <a:endParaRPr lang="en-US" sz="28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79445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17912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3510728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779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Rectangular Callout 7"/>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8719353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048770374"/>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5345832"/>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5000312" y="5832132"/>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Median:</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19</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28638912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Histogram</a:t>
            </a:r>
            <a:endParaRPr lang="en-US" dirty="0"/>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32939540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Histogram</a:t>
            </a:r>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mc:AlternateContent xmlns:mc="http://schemas.openxmlformats.org/markup-compatibility/2006" xmlns:a14="http://schemas.microsoft.com/office/drawing/2010/main">
        <mc:Choice Requires="a14">
          <p:sp>
            <p:nvSpPr>
              <p:cNvPr id="14" name="Rectangular Callout 13"/>
              <p:cNvSpPr/>
              <p:nvPr/>
            </p:nvSpPr>
            <p:spPr bwMode="auto">
              <a:xfrm>
                <a:off x="8807624" y="4697760"/>
                <a:ext cx="6275454" cy="2304256"/>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t>Sturges’ formula:</a:t>
                </a:r>
                <a:b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br>
                <a14:m>
                  <m:oMathPara xmlns:m="http://schemas.openxmlformats.org/officeDocument/2006/math">
                    <m:oMathParaPr>
                      <m:jc m:val="centerGroup"/>
                    </m:oMathParaPr>
                    <m:oMath xmlns:m="http://schemas.openxmlformats.org/officeDocument/2006/math">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𝑘</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m:t>
                      </m:r>
                      <m:d>
                        <m:dPr>
                          <m:begChr m:val="⌈"/>
                          <m:endChr m:val="⌉"/>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dPr>
                        <m:e>
                          <m:func>
                            <m:func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funcPr>
                            <m:fName>
                              <m:sSub>
                                <m:sSub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sSubPr>
                                <m:e>
                                  <m:r>
                                    <m:rPr>
                                      <m:sty m:val="p"/>
                                    </m:rPr>
                                    <a:rPr kumimoji="0" lang="en-US" sz="6000" b="0" i="0" u="none" strike="noStrike" cap="none" normalizeH="0" baseline="0" smtClean="0">
                                      <a:ln>
                                        <a:noFill/>
                                      </a:ln>
                                      <a:solidFill>
                                        <a:schemeClr val="bg1"/>
                                      </a:solidFill>
                                      <a:effectLst/>
                                      <a:latin typeface="Cambria Math" panose="02040503050406030204" pitchFamily="18" charset="0"/>
                                      <a:sym typeface="Gill Sans" charset="0"/>
                                    </a:rPr>
                                    <m:t>log</m:t>
                                  </m:r>
                                </m:e>
                                <m:sub>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2</m:t>
                                  </m:r>
                                </m:sub>
                              </m:sSub>
                            </m:fName>
                            <m:e>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𝑛</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+1</m:t>
                              </m:r>
                            </m:e>
                          </m:func>
                        </m:e>
                      </m:d>
                    </m:oMath>
                  </m:oMathPara>
                </a14:m>
                <a:endParaRPr kumimoji="0" lang="en-US" sz="11500" b="0" i="0" u="none" strike="noStrike" cap="none" normalizeH="0" baseline="0" dirty="0">
                  <a:ln>
                    <a:noFill/>
                  </a:ln>
                  <a:solidFill>
                    <a:schemeClr val="bg1"/>
                  </a:solidFill>
                  <a:effectLst/>
                  <a:latin typeface="Nevis" panose="02000800000000000000" pitchFamily="2" charset="0"/>
                  <a:sym typeface="Gill Sans" charset="0"/>
                </a:endParaRPr>
              </a:p>
            </p:txBody>
          </p:sp>
        </mc:Choice>
        <mc:Fallback xmlns="">
          <p:sp>
            <p:nvSpPr>
              <p:cNvPr id="14" name="Rectangular Callout 13"/>
              <p:cNvSpPr>
                <a:spLocks noRot="1" noChangeAspect="1" noMove="1" noResize="1" noEditPoints="1" noAdjustHandles="1" noChangeArrowheads="1" noChangeShapeType="1" noTextEdit="1"/>
              </p:cNvSpPr>
              <p:nvPr/>
            </p:nvSpPr>
            <p:spPr bwMode="auto">
              <a:xfrm>
                <a:off x="8807624" y="4697760"/>
                <a:ext cx="6275454" cy="2304256"/>
              </a:xfrm>
              <a:prstGeom prst="wedgeRectCallout">
                <a:avLst>
                  <a:gd name="adj1" fmla="val 38796"/>
                  <a:gd name="adj2" fmla="val 72671"/>
                </a:avLst>
              </a:prstGeom>
              <a:blipFill rotWithShape="0">
                <a:blip r:embed="rId4"/>
                <a:stretch>
                  <a:fillRect/>
                </a:stretch>
              </a:blipFill>
              <a:ln>
                <a:noFill/>
              </a:ln>
              <a:effectLst/>
              <a:extLst/>
            </p:spPr>
            <p:txBody>
              <a:bodyPr/>
              <a:lstStyle/>
              <a:p>
                <a:r>
                  <a:rPr lang="en-US">
                    <a:noFill/>
                  </a:rPr>
                  <a:t> </a:t>
                </a:r>
              </a:p>
            </p:txBody>
          </p:sp>
        </mc:Fallback>
      </mc:AlternateContent>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128148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Tree>
    <p:extLst>
      <p:ext uri="{BB962C8B-B14F-4D97-AF65-F5344CB8AC3E}">
        <p14:creationId xmlns:p14="http://schemas.microsoft.com/office/powerpoint/2010/main" val="13385193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
        <p:nvSpPr>
          <p:cNvPr id="4" name="TextBox 3"/>
          <p:cNvSpPr txBox="1"/>
          <p:nvPr/>
        </p:nvSpPr>
        <p:spPr>
          <a:xfrm rot="900000">
            <a:off x="11354497" y="6622306"/>
            <a:ext cx="9764757" cy="5386090"/>
          </a:xfrm>
          <a:prstGeom prst="rect">
            <a:avLst/>
          </a:prstGeom>
          <a:noFill/>
        </p:spPr>
        <p:txBody>
          <a:bodyPr wrap="square" rtlCol="0">
            <a:spAutoFit/>
          </a:bodyPr>
          <a:lstStyle/>
          <a:p>
            <a:r>
              <a:rPr lang="en-US" sz="34400" dirty="0" smtClean="0">
                <a:latin typeface="Veneer Extras" panose="02000806000000000000" pitchFamily="50" charset="0"/>
              </a:rPr>
              <a:t>-  +</a:t>
            </a:r>
            <a:endParaRPr lang="en-US" sz="34400" dirty="0">
              <a:latin typeface="Veneer Extras" panose="02000806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0000">
            <a:off x="14089913" y="7155829"/>
            <a:ext cx="4331822" cy="4319044"/>
          </a:xfrm>
          <a:prstGeom prst="rect">
            <a:avLst/>
          </a:prstGeom>
        </p:spPr>
      </p:pic>
      <p:sp>
        <p:nvSpPr>
          <p:cNvPr id="6" name="TextBox 5"/>
          <p:cNvSpPr txBox="1"/>
          <p:nvPr/>
        </p:nvSpPr>
        <p:spPr>
          <a:xfrm rot="900000">
            <a:off x="14451476" y="9585017"/>
            <a:ext cx="3080602" cy="1569660"/>
          </a:xfrm>
          <a:prstGeom prst="rect">
            <a:avLst/>
          </a:prstGeom>
          <a:noFill/>
        </p:spPr>
        <p:txBody>
          <a:bodyPr wrap="square" rtlCol="0">
            <a:prstTxWarp prst="textArchUp">
              <a:avLst/>
            </a:prstTxWarp>
            <a:spAutoFit/>
          </a:bodyPr>
          <a:lstStyle/>
          <a:p>
            <a:r>
              <a:rPr lang="en-US" sz="6000" dirty="0" smtClean="0">
                <a:solidFill>
                  <a:srgbClr val="141313"/>
                </a:solidFill>
                <a:latin typeface="Heavyweight" panose="00000400000000000000" pitchFamily="2" charset="0"/>
              </a:rPr>
              <a:t>works on </a:t>
            </a:r>
            <a:br>
              <a:rPr lang="en-US" sz="6000" dirty="0" smtClean="0">
                <a:solidFill>
                  <a:srgbClr val="141313"/>
                </a:solidFill>
                <a:latin typeface="Heavyweight" panose="00000400000000000000" pitchFamily="2" charset="0"/>
              </a:rPr>
            </a:br>
            <a:r>
              <a:rPr lang="en-US" sz="6000" dirty="0" smtClean="0">
                <a:solidFill>
                  <a:srgbClr val="141313"/>
                </a:solidFill>
                <a:latin typeface="Heavyweight" panose="00000400000000000000" pitchFamily="2" charset="0"/>
              </a:rPr>
              <a:t>my machine</a:t>
            </a:r>
            <a:endParaRPr lang="en-US" sz="6000" dirty="0">
              <a:solidFill>
                <a:srgbClr val="141313"/>
              </a:solidFill>
              <a:latin typeface="Heavyweight" panose="00000400000000000000" pitchFamily="2" charset="0"/>
            </a:endParaRPr>
          </a:p>
        </p:txBody>
      </p:sp>
    </p:spTree>
    <p:extLst>
      <p:ext uri="{BB962C8B-B14F-4D97-AF65-F5344CB8AC3E}">
        <p14:creationId xmlns:p14="http://schemas.microsoft.com/office/powerpoint/2010/main" val="20458313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607824" y="2676224"/>
            <a:ext cx="2953917" cy="3154710"/>
          </a:xfrm>
          <a:prstGeom prst="rect">
            <a:avLst/>
          </a:prstGeom>
          <a:noFill/>
        </p:spPr>
        <p:txBody>
          <a:bodyPr wrap="square" rtlCol="0">
            <a:spAutoFit/>
          </a:bodyPr>
          <a:lstStyle/>
          <a:p>
            <a:r>
              <a:rPr lang="en-US" sz="19900" dirty="0" smtClean="0">
                <a:solidFill>
                  <a:schemeClr val="tx1">
                    <a:lumMod val="50000"/>
                  </a:schemeClr>
                </a:solidFill>
                <a:latin typeface="Heavyweight" panose="00000400000000000000" pitchFamily="2" charset="0"/>
              </a:rPr>
              <a:t>“</a:t>
            </a:r>
            <a:endParaRPr lang="en-US" sz="23900" dirty="0">
              <a:solidFill>
                <a:schemeClr val="tx1">
                  <a:lumMod val="50000"/>
                </a:schemeClr>
              </a:solidFill>
              <a:latin typeface="Heavyweight" panose="00000400000000000000" pitchFamily="2" charset="0"/>
            </a:endParaRPr>
          </a:p>
        </p:txBody>
      </p:sp>
      <p:sp>
        <p:nvSpPr>
          <p:cNvPr id="4" name="Title 3"/>
          <p:cNvSpPr>
            <a:spLocks noGrp="1"/>
          </p:cNvSpPr>
          <p:nvPr>
            <p:ph type="title"/>
          </p:nvPr>
        </p:nvSpPr>
        <p:spPr/>
        <p:txBody>
          <a:bodyPr/>
          <a:lstStyle/>
          <a:p>
            <a:r>
              <a:rPr lang="en-US" dirty="0" smtClean="0"/>
              <a:t>Web Performance Working Group</a:t>
            </a:r>
            <a:endParaRPr lang="en-US" dirty="0"/>
          </a:p>
        </p:txBody>
      </p:sp>
      <p:sp>
        <p:nvSpPr>
          <p:cNvPr id="7" name="Text Placeholder 6"/>
          <p:cNvSpPr>
            <a:spLocks noGrp="1"/>
          </p:cNvSpPr>
          <p:nvPr>
            <p:ph type="body" sz="quarter" idx="15"/>
          </p:nvPr>
        </p:nvSpPr>
        <p:spPr>
          <a:xfrm>
            <a:off x="11543929" y="3568984"/>
            <a:ext cx="9505056" cy="2232767"/>
          </a:xfrm>
          <a:prstGeom prst="rect">
            <a:avLst/>
          </a:prstGeom>
        </p:spPr>
        <p:txBody>
          <a:bodyPr>
            <a:noAutofit/>
          </a:bodyPr>
          <a:lstStyle/>
          <a:p>
            <a:r>
              <a:rPr lang="en-US" sz="2800" i="1" dirty="0" smtClean="0">
                <a:latin typeface="Nevis" panose="02000800000000000000" pitchFamily="2" charset="0"/>
              </a:rPr>
              <a:t>	The </a:t>
            </a:r>
            <a:r>
              <a:rPr lang="en-US" sz="2800" i="1" dirty="0">
                <a:latin typeface="Nevis" panose="02000800000000000000" pitchFamily="2" charset="0"/>
              </a:rPr>
              <a:t>mission of the Web Performance Working </a:t>
            </a:r>
            <a:r>
              <a:rPr lang="en-US" sz="2800" i="1" dirty="0" smtClean="0">
                <a:latin typeface="Nevis" panose="02000800000000000000" pitchFamily="2" charset="0"/>
              </a:rPr>
              <a:t>Group is </a:t>
            </a:r>
            <a:r>
              <a:rPr lang="en-US" sz="2800" i="1" dirty="0">
                <a:latin typeface="Nevis" panose="02000800000000000000" pitchFamily="2" charset="0"/>
              </a:rPr>
              <a:t>to provide methods to measure aspects of application performance of user agent features and APIs.</a:t>
            </a:r>
          </a:p>
        </p:txBody>
      </p:sp>
      <p:sp>
        <p:nvSpPr>
          <p:cNvPr id="10" name="Text Placeholder 9"/>
          <p:cNvSpPr>
            <a:spLocks noGrp="1"/>
          </p:cNvSpPr>
          <p:nvPr>
            <p:ph type="body" sz="quarter" idx="26"/>
          </p:nvPr>
        </p:nvSpPr>
        <p:spPr>
          <a:xfrm>
            <a:off x="11183888" y="6800849"/>
            <a:ext cx="3454795" cy="4161607"/>
          </a:xfrm>
        </p:spPr>
        <p:txBody>
          <a:bodyPr/>
          <a:lstStyle/>
          <a:p>
            <a:r>
              <a:rPr lang="en-US" dirty="0" smtClean="0">
                <a:latin typeface="Nevis" panose="02000800000000000000" pitchFamily="2" charset="0"/>
              </a:rPr>
              <a:t>Allows </a:t>
            </a:r>
            <a:r>
              <a:rPr lang="en-US" dirty="0">
                <a:latin typeface="Nevis" panose="02000800000000000000" pitchFamily="2" charset="0"/>
              </a:rPr>
              <a:t>JavaScript mechanisms to provide complete client-side latency measurements within applications</a:t>
            </a:r>
          </a:p>
        </p:txBody>
      </p:sp>
      <p:sp>
        <p:nvSpPr>
          <p:cNvPr id="12" name="Text Placeholder 11"/>
          <p:cNvSpPr>
            <a:spLocks noGrp="1"/>
          </p:cNvSpPr>
          <p:nvPr>
            <p:ph type="body" sz="quarter" idx="28"/>
          </p:nvPr>
        </p:nvSpPr>
        <p:spPr>
          <a:xfrm>
            <a:off x="15144942" y="6800849"/>
            <a:ext cx="3454795" cy="4161607"/>
          </a:xfrm>
        </p:spPr>
        <p:txBody>
          <a:bodyPr/>
          <a:lstStyle/>
          <a:p>
            <a:r>
              <a:rPr lang="en-US" dirty="0" smtClean="0">
                <a:latin typeface="Nevis" panose="02000800000000000000" pitchFamily="2" charset="0"/>
              </a:rPr>
              <a:t>Allow </a:t>
            </a:r>
            <a:r>
              <a:rPr lang="en-US" dirty="0">
                <a:latin typeface="Nevis" panose="02000800000000000000" pitchFamily="2" charset="0"/>
              </a:rPr>
              <a:t>JavaScript mechanisms to collect complete timing information related to resources on a document</a:t>
            </a:r>
          </a:p>
        </p:txBody>
      </p:sp>
      <p:sp>
        <p:nvSpPr>
          <p:cNvPr id="14" name="Text Placeholder 13"/>
          <p:cNvSpPr>
            <a:spLocks noGrp="1"/>
          </p:cNvSpPr>
          <p:nvPr>
            <p:ph type="body" sz="quarter" idx="30"/>
          </p:nvPr>
        </p:nvSpPr>
        <p:spPr>
          <a:xfrm>
            <a:off x="19106357" y="6800849"/>
            <a:ext cx="3454795" cy="4161607"/>
          </a:xfrm>
        </p:spPr>
        <p:txBody>
          <a:bodyPr/>
          <a:lstStyle/>
          <a:p>
            <a:r>
              <a:rPr lang="en-US" dirty="0" smtClean="0">
                <a:latin typeface="Nevis" panose="02000800000000000000" pitchFamily="2" charset="0"/>
              </a:rPr>
              <a:t>Expose </a:t>
            </a:r>
            <a:r>
              <a:rPr lang="en-US" dirty="0">
                <a:latin typeface="Nevis" panose="02000800000000000000" pitchFamily="2" charset="0"/>
              </a:rPr>
              <a:t>a high precision timestamp to developers so they can better measure the performance of their applications</a:t>
            </a:r>
          </a:p>
        </p:txBody>
      </p:sp>
      <p:sp>
        <p:nvSpPr>
          <p:cNvPr id="3" name="Text Placeholder 2"/>
          <p:cNvSpPr>
            <a:spLocks noGrp="1"/>
          </p:cNvSpPr>
          <p:nvPr>
            <p:ph type="body" sz="quarter" idx="31"/>
          </p:nvPr>
        </p:nvSpPr>
        <p:spPr>
          <a:xfrm>
            <a:off x="11615936" y="5916584"/>
            <a:ext cx="3024336" cy="835291"/>
          </a:xfrm>
          <a:prstGeom prst="rect">
            <a:avLst/>
          </a:prstGeom>
        </p:spPr>
        <p:txBody>
          <a:bodyPr/>
          <a:lstStyle/>
          <a:p>
            <a:r>
              <a:rPr lang="en-US" dirty="0" smtClean="0"/>
              <a:t>NAVIGATION</a:t>
            </a:r>
          </a:p>
        </p:txBody>
      </p:sp>
      <p:sp>
        <p:nvSpPr>
          <p:cNvPr id="11" name="Text Placeholder 10"/>
          <p:cNvSpPr>
            <a:spLocks noGrp="1"/>
          </p:cNvSpPr>
          <p:nvPr>
            <p:ph type="body" sz="quarter" idx="39"/>
          </p:nvPr>
        </p:nvSpPr>
        <p:spPr>
          <a:xfrm>
            <a:off x="19539019" y="5916584"/>
            <a:ext cx="3001170" cy="835291"/>
          </a:xfrm>
          <a:prstGeom prst="rect">
            <a:avLst/>
          </a:prstGeom>
        </p:spPr>
        <p:txBody>
          <a:bodyPr/>
          <a:lstStyle/>
          <a:p>
            <a:r>
              <a:rPr lang="en-US" dirty="0" smtClean="0"/>
              <a:t>USER </a:t>
            </a:r>
            <a:endParaRPr lang="en-US" dirty="0"/>
          </a:p>
        </p:txBody>
      </p:sp>
      <p:sp>
        <p:nvSpPr>
          <p:cNvPr id="13" name="Text Placeholder 12"/>
          <p:cNvSpPr>
            <a:spLocks noGrp="1"/>
          </p:cNvSpPr>
          <p:nvPr>
            <p:ph type="body" sz="quarter" idx="41"/>
          </p:nvPr>
        </p:nvSpPr>
        <p:spPr>
          <a:xfrm>
            <a:off x="15578579" y="5916584"/>
            <a:ext cx="3024336" cy="835291"/>
          </a:xfrm>
          <a:prstGeom prst="rect">
            <a:avLst/>
          </a:prstGeom>
        </p:spPr>
        <p:txBody>
          <a:bodyPr/>
          <a:lstStyle/>
          <a:p>
            <a:r>
              <a:rPr lang="en-US" dirty="0" smtClean="0"/>
              <a:t>RESOURCE</a:t>
            </a:r>
            <a:endParaRPr lang="en-US" dirty="0"/>
          </a:p>
        </p:txBody>
      </p:sp>
      <p:sp>
        <p:nvSpPr>
          <p:cNvPr id="9" name="Chart Placeholder 8"/>
          <p:cNvSpPr>
            <a:spLocks noGrp="1"/>
          </p:cNvSpPr>
          <p:nvPr>
            <p:ph type="chart" sz="quarter" idx="13"/>
          </p:nvPr>
        </p:nvSpPr>
        <p:spPr/>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318971"/>
            <a:ext cx="8954750" cy="4763165"/>
          </a:xfrm>
          <a:prstGeom prst="rect">
            <a:avLst/>
          </a:prstGeom>
        </p:spPr>
      </p:pic>
      <p:cxnSp>
        <p:nvCxnSpPr>
          <p:cNvPr id="5" name="Straight Connector 4"/>
          <p:cNvCxnSpPr/>
          <p:nvPr/>
        </p:nvCxnSpPr>
        <p:spPr bwMode="auto">
          <a:xfrm>
            <a:off x="11255897" y="3569503"/>
            <a:ext cx="0" cy="1699009"/>
          </a:xfrm>
          <a:prstGeom prst="line">
            <a:avLst/>
          </a:prstGeom>
          <a:solidFill>
            <a:srgbClr val="ECB100"/>
          </a:solidFill>
          <a:ln w="63500">
            <a:solidFill>
              <a:schemeClr val="accent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Oval 19"/>
          <p:cNvSpPr/>
          <p:nvPr/>
        </p:nvSpPr>
        <p:spPr bwMode="auto">
          <a:xfrm>
            <a:off x="11162152" y="6348632"/>
            <a:ext cx="360040" cy="360040"/>
          </a:xfrm>
          <a:prstGeom prst="ellipse">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5146531" y="6348632"/>
            <a:ext cx="360040" cy="360040"/>
          </a:xfrm>
          <a:prstGeom prst="ellipse">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9106971" y="6348632"/>
            <a:ext cx="360040" cy="360040"/>
          </a:xfrm>
          <a:prstGeom prst="ellipse">
            <a:avLst/>
          </a:prstGeom>
          <a:solidFill>
            <a:srgbClr val="A4452F"/>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540080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1</a:t>
            </a:r>
          </a:p>
        </p:txBody>
      </p:sp>
      <p:sp>
        <p:nvSpPr>
          <p:cNvPr id="3" name="Title 2"/>
          <p:cNvSpPr>
            <a:spLocks noGrp="1"/>
          </p:cNvSpPr>
          <p:nvPr>
            <p:ph type="title"/>
          </p:nvPr>
        </p:nvSpPr>
        <p:spPr/>
        <p:txBody>
          <a:bodyPr/>
          <a:lstStyle/>
          <a:p>
            <a:r>
              <a:rPr lang="en-US" dirty="0" smtClean="0">
                <a:effectLst/>
              </a:rPr>
              <a:t>METRICS</a:t>
            </a:r>
            <a:endParaRPr lang="en-US" dirty="0">
              <a:effectLst/>
            </a:endParaRPr>
          </a:p>
        </p:txBody>
      </p:sp>
    </p:spTree>
    <p:extLst>
      <p:ext uri="{BB962C8B-B14F-4D97-AF65-F5344CB8AC3E}">
        <p14:creationId xmlns:p14="http://schemas.microsoft.com/office/powerpoint/2010/main" val="31512365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
        <p:nvSpPr>
          <p:cNvPr id="2" name="TextBox 1"/>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9700534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1455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navigationStart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169839"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3131197"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1405314"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9088036"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6124278"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6776886"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0453150"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0142376"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2060606"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5146829"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0" name="TextBox 49"/>
          <p:cNvSpPr txBox="1"/>
          <p:nvPr/>
        </p:nvSpPr>
        <p:spPr>
          <a:xfrm>
            <a:off x="15109734" y="10736426"/>
            <a:ext cx="2093798"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51" name="Straight Connector 50"/>
          <p:cNvCxnSpPr/>
          <p:nvPr/>
        </p:nvCxnSpPr>
        <p:spPr bwMode="auto">
          <a:xfrm>
            <a:off x="21218401" y="530296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p:cNvSpPr txBox="1"/>
          <p:nvPr/>
        </p:nvSpPr>
        <p:spPr>
          <a:xfrm>
            <a:off x="21220264" y="5240483"/>
            <a:ext cx="2261389" cy="360040"/>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loadEventStart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6" name="TextBox 65"/>
          <p:cNvSpPr txBox="1"/>
          <p:nvPr/>
        </p:nvSpPr>
        <p:spPr>
          <a:xfrm>
            <a:off x="18312680" y="4360347"/>
            <a:ext cx="1669365" cy="353959"/>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domLoading</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8" name="TextBox 67"/>
          <p:cNvSpPr txBox="1"/>
          <p:nvPr/>
        </p:nvSpPr>
        <p:spPr>
          <a:xfrm>
            <a:off x="18542610" y="5245858"/>
            <a:ext cx="1944216" cy="347087"/>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domInteractive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70" name="TextBox 69"/>
          <p:cNvSpPr txBox="1"/>
          <p:nvPr/>
        </p:nvSpPr>
        <p:spPr>
          <a:xfrm>
            <a:off x="18711387" y="10746432"/>
            <a:ext cx="4527657" cy="32877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73" name="TextBox 72"/>
          <p:cNvSpPr txBox="1"/>
          <p:nvPr/>
        </p:nvSpPr>
        <p:spPr>
          <a:xfrm>
            <a:off x="21932130" y="9047214"/>
            <a:ext cx="2261389" cy="331066"/>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loadEventEnd</a:t>
            </a:r>
            <a:endParaRPr lang="en-US" sz="2400" dirty="0" smtClean="0">
              <a:solidFill>
                <a:schemeClr val="accent5"/>
              </a:solidFill>
              <a:latin typeface="Roboto" panose="02000000000000000000" pitchFamily="2" charset="0"/>
              <a:ea typeface="Roboto" panose="02000000000000000000" pitchFamily="2" charset="0"/>
            </a:endParaRPr>
          </a:p>
        </p:txBody>
      </p:sp>
      <p:cxnSp>
        <p:nvCxnSpPr>
          <p:cNvPr id="74" name="Straight Connector 73"/>
          <p:cNvCxnSpPr/>
          <p:nvPr/>
        </p:nvCxnSpPr>
        <p:spPr bwMode="auto">
          <a:xfrm>
            <a:off x="24198286"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20767302" y="983963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6" name="TextBox 75"/>
          <p:cNvSpPr txBox="1"/>
          <p:nvPr/>
        </p:nvSpPr>
        <p:spPr>
          <a:xfrm>
            <a:off x="20772065" y="10204760"/>
            <a:ext cx="3589287"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77" name="Straight Connector 76"/>
          <p:cNvCxnSpPr/>
          <p:nvPr/>
        </p:nvCxnSpPr>
        <p:spPr bwMode="auto">
          <a:xfrm>
            <a:off x="18706061" y="9843669"/>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18528704" y="5299953"/>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18312680" y="4433881"/>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21219288" y="8693854"/>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TextBox 81"/>
          <p:cNvSpPr txBox="1"/>
          <p:nvPr/>
        </p:nvSpPr>
        <p:spPr>
          <a:xfrm>
            <a:off x="21221578" y="9594304"/>
            <a:ext cx="1843630"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domComplete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85" name="TextBox 84"/>
          <p:cNvSpPr txBox="1"/>
          <p:nvPr/>
        </p:nvSpPr>
        <p:spPr>
          <a:xfrm>
            <a:off x="12905224" y="10185608"/>
            <a:ext cx="2239104"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15151948" y="984598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2047984"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6429424" y="4337720"/>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5144328"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2" name="Straight Connector 91"/>
          <p:cNvCxnSpPr/>
          <p:nvPr/>
        </p:nvCxnSpPr>
        <p:spPr bwMode="auto">
          <a:xfrm>
            <a:off x="18111896" y="443258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2055127"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0132851"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9083600"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9083600"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611792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3138042"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3137025"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169839" y="5301200"/>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13123"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Straight Connector 103"/>
          <p:cNvCxnSpPr/>
          <p:nvPr/>
        </p:nvCxnSpPr>
        <p:spPr bwMode="auto">
          <a:xfrm>
            <a:off x="17207160" y="9844236"/>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 name="TextBox 1"/>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78" name="TextBox 77"/>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83" name="TextBox 8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84" name="TextBox 8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1525351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2" name="TextBox 21"/>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
        <p:nvSpPr>
          <p:cNvPr id="23" name="TextBox 22"/>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371904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319100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startTime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3194175"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6155533"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4429650"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12112372"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9148614"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9801222"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3477486"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3166712"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5084942"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8171165"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21133905"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5072320"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9438520" y="9052632"/>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8168664"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5079463"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3157187"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12107936"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12107936"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9142264"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616237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6161361"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3191000"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2" name="Picture 41"/>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4" name="TextBox 43"/>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46" name="TextBox 45"/>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47" name="TextBox 46"/>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22810396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Timing</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 name="TextBox 1"/>
          <p:cNvSpPr txBox="1"/>
          <p:nvPr/>
        </p:nvSpPr>
        <p:spPr>
          <a:xfrm>
            <a:off x="3838330" y="3185592"/>
            <a:ext cx="16707339" cy="7540526"/>
          </a:xfrm>
          <a:prstGeom prst="rect">
            <a:avLst/>
          </a:prstGeom>
          <a:noFill/>
        </p:spPr>
        <p:txBody>
          <a:bodyPr wrap="square" rtlCol="0">
            <a:spAutoFit/>
          </a:bodyPr>
          <a:lstStyle/>
          <a:p>
            <a:pPr algn="l"/>
            <a:r>
              <a:rPr lang="en-US" sz="4400" b="1" dirty="0" err="1" smtClean="0">
                <a:solidFill>
                  <a:schemeClr val="tx1"/>
                </a:solidFill>
                <a:latin typeface="Consolas" panose="020B0609020204030204" pitchFamily="49" charset="0"/>
                <a:cs typeface="Consolas" panose="020B0609020204030204" pitchFamily="49" charset="0"/>
              </a:rPr>
              <a:t>twttr.ready</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err="1" smtClean="0">
                <a:solidFill>
                  <a:schemeClr val="tx1"/>
                </a:solidFill>
                <a:latin typeface="Consolas" panose="020B0609020204030204" pitchFamily="49" charset="0"/>
                <a:cs typeface="Consolas" panose="020B0609020204030204" pitchFamily="49" charset="0"/>
              </a:rPr>
              <a:t>twttr</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performance.mark</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twttr.events.bind</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'rendered'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performance.mark</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performance.measure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twitter_render_time</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err="1" smtClean="0">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err="1" smtClean="0">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p>
          <a:p>
            <a:pPr algn="l"/>
            <a:r>
              <a:rPr lang="en-US" sz="44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45091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Beacon</a:t>
            </a:r>
            <a:endParaRPr lang="en-US" dirty="0"/>
          </a:p>
        </p:txBody>
      </p:sp>
      <p:pic>
        <p:nvPicPr>
          <p:cNvPr id="15" name="Picture 1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39</a:t>
            </a:r>
            <a:endParaRPr lang="en-US" sz="4000" dirty="0">
              <a:solidFill>
                <a:schemeClr val="tx1"/>
              </a:solidFill>
              <a:latin typeface="Heavyweight" panose="00000400000000000000" pitchFamily="2" charset="0"/>
            </a:endParaRPr>
          </a:p>
        </p:txBody>
      </p:sp>
      <p:sp>
        <p:nvSpPr>
          <p:cNvPr id="9" name="TextBox 8"/>
          <p:cNvSpPr txBox="1"/>
          <p:nvPr/>
        </p:nvSpPr>
        <p:spPr>
          <a:xfrm>
            <a:off x="2902968"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31</a:t>
            </a:r>
            <a:endParaRPr lang="en-US" sz="4000" dirty="0">
              <a:solidFill>
                <a:schemeClr val="tx1"/>
              </a:solidFill>
              <a:latin typeface="Heavyweight" panose="00000400000000000000" pitchFamily="2" charset="0"/>
            </a:endParaRPr>
          </a:p>
        </p:txBody>
      </p:sp>
      <p:sp>
        <p:nvSpPr>
          <p:cNvPr id="10" name="TextBox 9"/>
          <p:cNvSpPr txBox="1"/>
          <p:nvPr/>
        </p:nvSpPr>
        <p:spPr>
          <a:xfrm>
            <a:off x="526704"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UC</a:t>
            </a:r>
            <a:endParaRPr lang="en-US" sz="4000" dirty="0">
              <a:solidFill>
                <a:schemeClr val="tx1"/>
              </a:solidFill>
              <a:latin typeface="Heavyweight" panose="00000400000000000000" pitchFamily="2" charset="0"/>
            </a:endParaRPr>
          </a:p>
        </p:txBody>
      </p:sp>
      <p:sp>
        <p:nvSpPr>
          <p:cNvPr id="11" name="TextBox 10"/>
          <p:cNvSpPr txBox="1"/>
          <p:nvPr/>
        </p:nvSpPr>
        <p:spPr>
          <a:xfrm>
            <a:off x="2405472" y="3689648"/>
            <a:ext cx="21222840" cy="7540526"/>
          </a:xfrm>
          <a:prstGeom prst="rect">
            <a:avLst/>
          </a:prstGeom>
          <a:noFill/>
        </p:spPr>
        <p:txBody>
          <a:bodyPr wrap="square" rtlCol="0">
            <a:spAutoFit/>
          </a:bodyPr>
          <a:lstStyle/>
          <a:p>
            <a:pPr algn="l"/>
            <a:r>
              <a:rPr lang="en-US" sz="4400" b="1" dirty="0">
                <a:solidFill>
                  <a:schemeClr val="tx1"/>
                </a:solidFill>
                <a:latin typeface="Consolas" panose="020B0609020204030204" pitchFamily="49" charset="0"/>
                <a:cs typeface="Consolas" panose="020B0609020204030204" pitchFamily="49" charset="0"/>
              </a:rPr>
              <a:t>window.addEventListener(</a:t>
            </a:r>
            <a:r>
              <a:rPr lang="en-US" sz="4400" b="1" dirty="0">
                <a:solidFill>
                  <a:schemeClr val="accent1"/>
                </a:solidFill>
                <a:latin typeface="Consolas" panose="020B0609020204030204" pitchFamily="49" charset="0"/>
                <a:cs typeface="Consolas" panose="020B0609020204030204" pitchFamily="49" charset="0"/>
              </a:rPr>
              <a:t>'unload'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accent2"/>
                </a:solidFill>
                <a:latin typeface="Consolas" panose="020B0609020204030204" pitchFamily="49" charset="0"/>
                <a:cs typeface="Consolas" panose="020B0609020204030204" pitchFamily="49" charset="0"/>
              </a:rPr>
              <a:t>var</a:t>
            </a:r>
            <a:r>
              <a:rPr lang="en-US" sz="4400" b="1" dirty="0">
                <a:solidFill>
                  <a:schemeClr val="accent2"/>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rum = </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rgbClr val="92D050"/>
                </a:solidFill>
                <a:latin typeface="Consolas" panose="020B0609020204030204" pitchFamily="49" charset="0"/>
                <a:cs typeface="Consolas" panose="020B0609020204030204" pitchFamily="49" charset="0"/>
              </a:rPr>
              <a:t>// build up any beacon data</a:t>
            </a:r>
            <a:endParaRPr lang="en-US" sz="4400" b="1" dirty="0">
              <a:solidFill>
                <a:srgbClr val="92D050"/>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navigation: </a:t>
            </a:r>
            <a:r>
              <a:rPr lang="en-US" sz="4400" b="1" dirty="0" err="1" smtClean="0">
                <a:solidFill>
                  <a:schemeClr val="tx1"/>
                </a:solidFill>
                <a:latin typeface="Consolas" panose="020B0609020204030204" pitchFamily="49" charset="0"/>
                <a:cs typeface="Consolas" panose="020B0609020204030204" pitchFamily="49" charset="0"/>
              </a:rPr>
              <a:t>performance.timing</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resources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'resource</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marks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'mark</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measures: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'measure'</a:t>
            </a:r>
            <a:r>
              <a:rPr lang="en-US" sz="4400" b="1" dirty="0">
                <a:solidFill>
                  <a:schemeClr val="tx1"/>
                </a:solidFill>
                <a:latin typeface="Consolas" panose="020B0609020204030204" pitchFamily="49" charset="0"/>
                <a:cs typeface="Consolas" panose="020B0609020204030204" pitchFamily="49" charset="0"/>
              </a:rPr>
              <a:t>)</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p>
          <a:p>
            <a:pPr algn="l"/>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smtClean="0">
                <a:solidFill>
                  <a:schemeClr val="tx1"/>
                </a:solidFill>
                <a:latin typeface="Consolas" panose="020B0609020204030204" pitchFamily="49" charset="0"/>
                <a:cs typeface="Consolas" panose="020B0609020204030204" pitchFamily="49" charset="0"/>
              </a:rPr>
              <a:t>navigator.sendBeacon</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smtClean="0">
                <a:solidFill>
                  <a:schemeClr val="accent1"/>
                </a:solidFill>
                <a:latin typeface="Consolas" panose="020B0609020204030204" pitchFamily="49" charset="0"/>
                <a:cs typeface="Consolas" panose="020B0609020204030204" pitchFamily="49" charset="0"/>
              </a:rPr>
              <a:t>'/rum/submit'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JSON.stringify</a:t>
            </a:r>
            <a:r>
              <a:rPr lang="en-US" sz="4400" b="1" dirty="0">
                <a:solidFill>
                  <a:schemeClr val="tx1"/>
                </a:solidFill>
                <a:latin typeface="Consolas" panose="020B0609020204030204" pitchFamily="49" charset="0"/>
                <a:cs typeface="Consolas" panose="020B0609020204030204" pitchFamily="49" charset="0"/>
              </a:rPr>
              <a:t>(rum)</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818162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3</a:t>
            </a:r>
          </a:p>
        </p:txBody>
      </p:sp>
      <p:sp>
        <p:nvSpPr>
          <p:cNvPr id="3" name="Title 2"/>
          <p:cNvSpPr>
            <a:spLocks noGrp="1"/>
          </p:cNvSpPr>
          <p:nvPr>
            <p:ph type="title"/>
          </p:nvPr>
        </p:nvSpPr>
        <p:spPr/>
        <p:txBody>
          <a:bodyPr/>
          <a:lstStyle/>
          <a:p>
            <a:r>
              <a:rPr lang="en-US" dirty="0" smtClean="0">
                <a:effectLst/>
              </a:rPr>
              <a:t>SYNTHETIC</a:t>
            </a:r>
            <a:br>
              <a:rPr lang="en-US" dirty="0" smtClean="0">
                <a:effectLst/>
              </a:rPr>
            </a:br>
            <a:r>
              <a:rPr lang="en-US" dirty="0" smtClean="0">
                <a:effectLst/>
              </a:rPr>
              <a:t>TESTING</a:t>
            </a:r>
            <a:endParaRPr lang="en-US" dirty="0">
              <a:effectLst/>
            </a:endParaRPr>
          </a:p>
        </p:txBody>
      </p:sp>
    </p:spTree>
    <p:extLst>
      <p:ext uri="{BB962C8B-B14F-4D97-AF65-F5344CB8AC3E}">
        <p14:creationId xmlns:p14="http://schemas.microsoft.com/office/powerpoint/2010/main" val="12990148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Map_Print.png"/>
          <p:cNvPicPr>
            <a:picLocks noChangeAspect="1"/>
          </p:cNvPicPr>
          <p:nvPr/>
        </p:nvPicPr>
        <p:blipFill>
          <a:blip r:embed="rId3">
            <a:alphaModFix amt="33000"/>
            <a:extLst>
              <a:ext uri="{28A0092B-C50C-407E-A947-70E740481C1C}">
                <a14:useLocalDpi xmlns:a14="http://schemas.microsoft.com/office/drawing/2010/main" val="0"/>
              </a:ext>
            </a:extLst>
          </a:blip>
          <a:stretch>
            <a:fillRect/>
          </a:stretch>
        </p:blipFill>
        <p:spPr>
          <a:xfrm>
            <a:off x="-1007166" y="-2791072"/>
            <a:ext cx="25959030" cy="16273808"/>
          </a:xfrm>
          <a:prstGeom prst="rect">
            <a:avLst/>
          </a:prstGeom>
        </p:spPr>
      </p:pic>
      <p:sp>
        <p:nvSpPr>
          <p:cNvPr id="2" name="Title 1"/>
          <p:cNvSpPr>
            <a:spLocks noGrp="1"/>
          </p:cNvSpPr>
          <p:nvPr>
            <p:ph type="title"/>
          </p:nvPr>
        </p:nvSpPr>
        <p:spPr/>
        <p:txBody>
          <a:bodyPr/>
          <a:lstStyle/>
          <a:p>
            <a:r>
              <a:rPr lang="en-US" dirty="0" err="1" smtClean="0"/>
              <a:t>WebPagetest</a:t>
            </a:r>
            <a:endParaRPr lang="en-US" dirty="0"/>
          </a:p>
        </p:txBody>
      </p:sp>
      <p:grpSp>
        <p:nvGrpSpPr>
          <p:cNvPr id="6" name="Group 5"/>
          <p:cNvGrpSpPr/>
          <p:nvPr/>
        </p:nvGrpSpPr>
        <p:grpSpPr>
          <a:xfrm>
            <a:off x="6071320" y="5342215"/>
            <a:ext cx="432048" cy="432536"/>
            <a:chOff x="7522838" y="5619260"/>
            <a:chExt cx="625356" cy="626062"/>
          </a:xfrm>
          <a:solidFill>
            <a:schemeClr val="accent2"/>
          </a:solidFill>
        </p:grpSpPr>
        <p:sp>
          <p:nvSpPr>
            <p:cNvPr id="7" name="Teardrop 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 name="Oval 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2" name="Group 31"/>
          <p:cNvGrpSpPr/>
          <p:nvPr/>
        </p:nvGrpSpPr>
        <p:grpSpPr>
          <a:xfrm>
            <a:off x="5855296" y="6065424"/>
            <a:ext cx="432048" cy="432536"/>
            <a:chOff x="7522838" y="5619260"/>
            <a:chExt cx="625356" cy="626062"/>
          </a:xfrm>
          <a:solidFill>
            <a:schemeClr val="accent2"/>
          </a:solidFill>
        </p:grpSpPr>
        <p:sp>
          <p:nvSpPr>
            <p:cNvPr id="33" name="Teardrop 3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4" name="Oval 3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5" name="Group 34"/>
          <p:cNvGrpSpPr/>
          <p:nvPr/>
        </p:nvGrpSpPr>
        <p:grpSpPr>
          <a:xfrm>
            <a:off x="5423248" y="4841776"/>
            <a:ext cx="432048" cy="432536"/>
            <a:chOff x="7522838" y="5619260"/>
            <a:chExt cx="625356" cy="626062"/>
          </a:xfrm>
          <a:solidFill>
            <a:schemeClr val="accent2"/>
          </a:solidFill>
        </p:grpSpPr>
        <p:sp>
          <p:nvSpPr>
            <p:cNvPr id="36" name="Teardrop 3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7" name="Oval 3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8" name="Group 37"/>
          <p:cNvGrpSpPr/>
          <p:nvPr/>
        </p:nvGrpSpPr>
        <p:grpSpPr>
          <a:xfrm>
            <a:off x="4559152" y="6137432"/>
            <a:ext cx="432048" cy="432536"/>
            <a:chOff x="7522838" y="5619260"/>
            <a:chExt cx="625356" cy="626062"/>
          </a:xfrm>
          <a:solidFill>
            <a:schemeClr val="accent2"/>
          </a:solidFill>
        </p:grpSpPr>
        <p:sp>
          <p:nvSpPr>
            <p:cNvPr id="39" name="Teardrop 3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0" name="Oval 3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1" name="Group 40"/>
          <p:cNvGrpSpPr/>
          <p:nvPr/>
        </p:nvGrpSpPr>
        <p:grpSpPr>
          <a:xfrm>
            <a:off x="2974976" y="4697760"/>
            <a:ext cx="432048" cy="432536"/>
            <a:chOff x="7522838" y="5619260"/>
            <a:chExt cx="625356" cy="626062"/>
          </a:xfrm>
          <a:solidFill>
            <a:schemeClr val="accent2"/>
          </a:solidFill>
        </p:grpSpPr>
        <p:sp>
          <p:nvSpPr>
            <p:cNvPr id="42" name="Teardrop 4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4" name="Group 43"/>
          <p:cNvGrpSpPr/>
          <p:nvPr/>
        </p:nvGrpSpPr>
        <p:grpSpPr>
          <a:xfrm>
            <a:off x="3191000" y="5345344"/>
            <a:ext cx="432048" cy="432536"/>
            <a:chOff x="7522838" y="5619260"/>
            <a:chExt cx="625356" cy="626062"/>
          </a:xfrm>
          <a:solidFill>
            <a:schemeClr val="accent2"/>
          </a:solidFill>
        </p:grpSpPr>
        <p:sp>
          <p:nvSpPr>
            <p:cNvPr id="45" name="Teardrop 4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7" name="Group 46"/>
          <p:cNvGrpSpPr/>
          <p:nvPr/>
        </p:nvGrpSpPr>
        <p:grpSpPr>
          <a:xfrm>
            <a:off x="3551040" y="5849400"/>
            <a:ext cx="432048" cy="432536"/>
            <a:chOff x="7522838" y="5619260"/>
            <a:chExt cx="625356" cy="626062"/>
          </a:xfrm>
          <a:solidFill>
            <a:schemeClr val="accent2"/>
          </a:solidFill>
        </p:grpSpPr>
        <p:sp>
          <p:nvSpPr>
            <p:cNvPr id="48" name="Teardrop 4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9" name="Oval 4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0" name="Group 49"/>
          <p:cNvGrpSpPr/>
          <p:nvPr/>
        </p:nvGrpSpPr>
        <p:grpSpPr>
          <a:xfrm>
            <a:off x="6575376" y="4625752"/>
            <a:ext cx="432048" cy="432536"/>
            <a:chOff x="7522838" y="5619260"/>
            <a:chExt cx="625356" cy="626062"/>
          </a:xfrm>
          <a:solidFill>
            <a:schemeClr val="accent2"/>
          </a:solidFill>
        </p:grpSpPr>
        <p:sp>
          <p:nvSpPr>
            <p:cNvPr id="51" name="Teardrop 5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3" name="Group 52"/>
          <p:cNvGrpSpPr/>
          <p:nvPr/>
        </p:nvGrpSpPr>
        <p:grpSpPr>
          <a:xfrm>
            <a:off x="5855296" y="4265224"/>
            <a:ext cx="432048" cy="432536"/>
            <a:chOff x="7522838" y="5619260"/>
            <a:chExt cx="625356" cy="626062"/>
          </a:xfrm>
          <a:solidFill>
            <a:schemeClr val="accent2"/>
          </a:solidFill>
        </p:grpSpPr>
        <p:sp>
          <p:nvSpPr>
            <p:cNvPr id="54" name="Teardrop 5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5" name="Oval 5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7" name="Group 56"/>
          <p:cNvGrpSpPr/>
          <p:nvPr/>
        </p:nvGrpSpPr>
        <p:grpSpPr>
          <a:xfrm>
            <a:off x="7367464" y="10746432"/>
            <a:ext cx="432048" cy="432536"/>
            <a:chOff x="7522838" y="5619260"/>
            <a:chExt cx="625356" cy="626062"/>
          </a:xfrm>
          <a:solidFill>
            <a:schemeClr val="accent2"/>
          </a:solidFill>
        </p:grpSpPr>
        <p:sp>
          <p:nvSpPr>
            <p:cNvPr id="58" name="Teardrop 5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9" name="Oval 5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0" name="Group 59"/>
          <p:cNvGrpSpPr/>
          <p:nvPr/>
        </p:nvGrpSpPr>
        <p:grpSpPr>
          <a:xfrm>
            <a:off x="8231560" y="9593816"/>
            <a:ext cx="432048" cy="432536"/>
            <a:chOff x="7522838" y="5619260"/>
            <a:chExt cx="625356" cy="626062"/>
          </a:xfrm>
          <a:solidFill>
            <a:schemeClr val="accent2"/>
          </a:solidFill>
        </p:grpSpPr>
        <p:sp>
          <p:nvSpPr>
            <p:cNvPr id="61" name="Teardrop 6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2" name="Oval 6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3" name="Group 62"/>
          <p:cNvGrpSpPr/>
          <p:nvPr/>
        </p:nvGrpSpPr>
        <p:grpSpPr>
          <a:xfrm>
            <a:off x="10895856" y="3617152"/>
            <a:ext cx="432048" cy="432536"/>
            <a:chOff x="7522838" y="5619260"/>
            <a:chExt cx="625356" cy="626062"/>
          </a:xfrm>
          <a:solidFill>
            <a:schemeClr val="accent2"/>
          </a:solidFill>
        </p:grpSpPr>
        <p:sp>
          <p:nvSpPr>
            <p:cNvPr id="64" name="Teardrop 6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5" name="Oval 6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6" name="Group 65"/>
          <p:cNvGrpSpPr/>
          <p:nvPr/>
        </p:nvGrpSpPr>
        <p:grpSpPr>
          <a:xfrm>
            <a:off x="11255896" y="3833664"/>
            <a:ext cx="432048" cy="432536"/>
            <a:chOff x="7522838" y="5619260"/>
            <a:chExt cx="625356" cy="626062"/>
          </a:xfrm>
          <a:solidFill>
            <a:schemeClr val="accent2"/>
          </a:solidFill>
        </p:grpSpPr>
        <p:sp>
          <p:nvSpPr>
            <p:cNvPr id="67" name="Teardrop 6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8" name="Oval 6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oup 68"/>
          <p:cNvGrpSpPr/>
          <p:nvPr/>
        </p:nvGrpSpPr>
        <p:grpSpPr>
          <a:xfrm>
            <a:off x="11687944" y="4409240"/>
            <a:ext cx="432048" cy="432536"/>
            <a:chOff x="7522838" y="5619260"/>
            <a:chExt cx="625356" cy="626062"/>
          </a:xfrm>
          <a:solidFill>
            <a:schemeClr val="accent2"/>
          </a:solidFill>
        </p:grpSpPr>
        <p:sp>
          <p:nvSpPr>
            <p:cNvPr id="70" name="Teardrop 6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1" name="Oval 7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2" name="Group 71"/>
          <p:cNvGrpSpPr/>
          <p:nvPr/>
        </p:nvGrpSpPr>
        <p:grpSpPr>
          <a:xfrm>
            <a:off x="11903968" y="3689648"/>
            <a:ext cx="432048" cy="432536"/>
            <a:chOff x="7522838" y="5619260"/>
            <a:chExt cx="625356" cy="626062"/>
          </a:xfrm>
          <a:solidFill>
            <a:schemeClr val="accent2"/>
          </a:solidFill>
        </p:grpSpPr>
        <p:sp>
          <p:nvSpPr>
            <p:cNvPr id="73" name="Teardrop 7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5" name="Group 74"/>
          <p:cNvGrpSpPr/>
          <p:nvPr/>
        </p:nvGrpSpPr>
        <p:grpSpPr>
          <a:xfrm>
            <a:off x="12159145" y="4501556"/>
            <a:ext cx="432048" cy="432536"/>
            <a:chOff x="7522838" y="5619260"/>
            <a:chExt cx="625356" cy="626062"/>
          </a:xfrm>
          <a:solidFill>
            <a:schemeClr val="accent2"/>
          </a:solidFill>
        </p:grpSpPr>
        <p:sp>
          <p:nvSpPr>
            <p:cNvPr id="76" name="Teardrop 7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8" name="Group 77"/>
          <p:cNvGrpSpPr/>
          <p:nvPr/>
        </p:nvGrpSpPr>
        <p:grpSpPr>
          <a:xfrm>
            <a:off x="12414322" y="3905672"/>
            <a:ext cx="432048" cy="432536"/>
            <a:chOff x="7522838" y="5619260"/>
            <a:chExt cx="625356" cy="626062"/>
          </a:xfrm>
          <a:solidFill>
            <a:schemeClr val="accent2"/>
          </a:solidFill>
        </p:grpSpPr>
        <p:sp>
          <p:nvSpPr>
            <p:cNvPr id="79" name="Teardrop 7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0" name="Oval 7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1" name="Group 80"/>
          <p:cNvGrpSpPr/>
          <p:nvPr/>
        </p:nvGrpSpPr>
        <p:grpSpPr>
          <a:xfrm>
            <a:off x="12669499" y="4481248"/>
            <a:ext cx="432048" cy="432536"/>
            <a:chOff x="7522838" y="5619260"/>
            <a:chExt cx="625356" cy="626062"/>
          </a:xfrm>
          <a:solidFill>
            <a:schemeClr val="accent2"/>
          </a:solidFill>
        </p:grpSpPr>
        <p:sp>
          <p:nvSpPr>
            <p:cNvPr id="82" name="Teardrop 8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3" name="Oval 8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4" name="Group 83"/>
          <p:cNvGrpSpPr/>
          <p:nvPr/>
        </p:nvGrpSpPr>
        <p:grpSpPr>
          <a:xfrm>
            <a:off x="12408024" y="3401128"/>
            <a:ext cx="432048" cy="432536"/>
            <a:chOff x="7522838" y="5619260"/>
            <a:chExt cx="625356" cy="626062"/>
          </a:xfrm>
          <a:solidFill>
            <a:schemeClr val="accent2"/>
          </a:solidFill>
        </p:grpSpPr>
        <p:sp>
          <p:nvSpPr>
            <p:cNvPr id="85" name="Teardrop 8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6" name="Oval 8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7" name="Group 86"/>
          <p:cNvGrpSpPr/>
          <p:nvPr/>
        </p:nvGrpSpPr>
        <p:grpSpPr>
          <a:xfrm>
            <a:off x="12552040" y="2897560"/>
            <a:ext cx="432048" cy="432536"/>
            <a:chOff x="7522838" y="5619260"/>
            <a:chExt cx="625356" cy="626062"/>
          </a:xfrm>
          <a:solidFill>
            <a:schemeClr val="accent2"/>
          </a:solidFill>
        </p:grpSpPr>
        <p:sp>
          <p:nvSpPr>
            <p:cNvPr id="88" name="Teardrop 8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9" name="Oval 8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0" name="Group 89"/>
          <p:cNvGrpSpPr/>
          <p:nvPr/>
        </p:nvGrpSpPr>
        <p:grpSpPr>
          <a:xfrm>
            <a:off x="13920192" y="5705872"/>
            <a:ext cx="432048" cy="432536"/>
            <a:chOff x="7522838" y="5619260"/>
            <a:chExt cx="625356" cy="626062"/>
          </a:xfrm>
          <a:solidFill>
            <a:schemeClr val="accent2"/>
          </a:solidFill>
        </p:grpSpPr>
        <p:sp>
          <p:nvSpPr>
            <p:cNvPr id="91" name="Teardrop 9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2" name="Oval 9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3" name="Group 92"/>
          <p:cNvGrpSpPr/>
          <p:nvPr/>
        </p:nvGrpSpPr>
        <p:grpSpPr>
          <a:xfrm>
            <a:off x="14061592" y="3658171"/>
            <a:ext cx="432048" cy="432536"/>
            <a:chOff x="7522838" y="5619260"/>
            <a:chExt cx="625356" cy="626062"/>
          </a:xfrm>
          <a:solidFill>
            <a:schemeClr val="accent2"/>
          </a:solidFill>
        </p:grpSpPr>
        <p:sp>
          <p:nvSpPr>
            <p:cNvPr id="94" name="Teardrop 9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6" name="Group 95"/>
          <p:cNvGrpSpPr/>
          <p:nvPr/>
        </p:nvGrpSpPr>
        <p:grpSpPr>
          <a:xfrm>
            <a:off x="13399765" y="2780359"/>
            <a:ext cx="432048" cy="432536"/>
            <a:chOff x="7522838" y="5619260"/>
            <a:chExt cx="625356" cy="626062"/>
          </a:xfrm>
          <a:solidFill>
            <a:schemeClr val="accent2"/>
          </a:solidFill>
        </p:grpSpPr>
        <p:sp>
          <p:nvSpPr>
            <p:cNvPr id="97" name="Teardrop 9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9" name="Group 98"/>
          <p:cNvGrpSpPr/>
          <p:nvPr/>
        </p:nvGrpSpPr>
        <p:grpSpPr>
          <a:xfrm>
            <a:off x="16584488" y="6443109"/>
            <a:ext cx="432048" cy="432536"/>
            <a:chOff x="7522838" y="5619260"/>
            <a:chExt cx="625356" cy="626062"/>
          </a:xfrm>
          <a:solidFill>
            <a:schemeClr val="accent2"/>
          </a:solidFill>
        </p:grpSpPr>
        <p:sp>
          <p:nvSpPr>
            <p:cNvPr id="100" name="Teardrop 9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1" name="Oval 10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2" name="Group 101"/>
          <p:cNvGrpSpPr/>
          <p:nvPr/>
        </p:nvGrpSpPr>
        <p:grpSpPr>
          <a:xfrm>
            <a:off x="18528704" y="8010128"/>
            <a:ext cx="432048" cy="432536"/>
            <a:chOff x="7522838" y="5619260"/>
            <a:chExt cx="625356" cy="626062"/>
          </a:xfrm>
          <a:solidFill>
            <a:schemeClr val="accent2"/>
          </a:solidFill>
        </p:grpSpPr>
        <p:sp>
          <p:nvSpPr>
            <p:cNvPr id="103" name="Teardrop 10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4" name="Oval 10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5" name="Group 104"/>
          <p:cNvGrpSpPr/>
          <p:nvPr/>
        </p:nvGrpSpPr>
        <p:grpSpPr>
          <a:xfrm>
            <a:off x="18439051" y="6083360"/>
            <a:ext cx="432048" cy="432536"/>
            <a:chOff x="7522838" y="5619260"/>
            <a:chExt cx="625356" cy="626062"/>
          </a:xfrm>
          <a:solidFill>
            <a:schemeClr val="accent2"/>
          </a:solidFill>
        </p:grpSpPr>
        <p:sp>
          <p:nvSpPr>
            <p:cNvPr id="106" name="Teardrop 10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7" name="Oval 10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8" name="Group 107"/>
          <p:cNvGrpSpPr/>
          <p:nvPr/>
        </p:nvGrpSpPr>
        <p:grpSpPr>
          <a:xfrm>
            <a:off x="20184888" y="5345832"/>
            <a:ext cx="432048" cy="432536"/>
            <a:chOff x="7522838" y="5619260"/>
            <a:chExt cx="625356" cy="626062"/>
          </a:xfrm>
          <a:solidFill>
            <a:schemeClr val="accent2"/>
          </a:solidFill>
        </p:grpSpPr>
        <p:sp>
          <p:nvSpPr>
            <p:cNvPr id="109" name="Teardrop 10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0" name="Oval 10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1" name="Group 110"/>
          <p:cNvGrpSpPr/>
          <p:nvPr/>
        </p:nvGrpSpPr>
        <p:grpSpPr>
          <a:xfrm>
            <a:off x="20976976" y="5273336"/>
            <a:ext cx="432048" cy="432536"/>
            <a:chOff x="7522838" y="5619260"/>
            <a:chExt cx="625356" cy="626062"/>
          </a:xfrm>
          <a:solidFill>
            <a:schemeClr val="accent2"/>
          </a:solidFill>
        </p:grpSpPr>
        <p:sp>
          <p:nvSpPr>
            <p:cNvPr id="112" name="Teardrop 11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4" name="Group 113"/>
          <p:cNvGrpSpPr/>
          <p:nvPr/>
        </p:nvGrpSpPr>
        <p:grpSpPr>
          <a:xfrm>
            <a:off x="21769064" y="10224487"/>
            <a:ext cx="432048" cy="432536"/>
            <a:chOff x="7522838" y="5619260"/>
            <a:chExt cx="625356" cy="626062"/>
          </a:xfrm>
          <a:solidFill>
            <a:schemeClr val="accent2"/>
          </a:solidFill>
        </p:grpSpPr>
        <p:sp>
          <p:nvSpPr>
            <p:cNvPr id="115" name="Teardrop 11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6" name="Oval 11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7" name="Group 116"/>
          <p:cNvGrpSpPr/>
          <p:nvPr/>
        </p:nvGrpSpPr>
        <p:grpSpPr>
          <a:xfrm>
            <a:off x="23425248" y="10962456"/>
            <a:ext cx="432048" cy="432536"/>
            <a:chOff x="7522838" y="5619260"/>
            <a:chExt cx="625356" cy="626062"/>
          </a:xfrm>
          <a:solidFill>
            <a:schemeClr val="accent2"/>
          </a:solidFill>
        </p:grpSpPr>
        <p:sp>
          <p:nvSpPr>
            <p:cNvPr id="118" name="Teardrop 11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9" name="Oval 11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5" name="TextBox 4"/>
          <p:cNvSpPr txBox="1"/>
          <p:nvPr/>
        </p:nvSpPr>
        <p:spPr>
          <a:xfrm rot="10559175">
            <a:off x="2000175" y="4213870"/>
            <a:ext cx="4734884" cy="1446550"/>
          </a:xfrm>
          <a:prstGeom prst="rect">
            <a:avLst/>
          </a:prstGeom>
          <a:noFill/>
        </p:spPr>
        <p:txBody>
          <a:bodyPr wrap="square" rtlCol="0">
            <a:spAutoFit/>
          </a:bodyPr>
          <a:lstStyle/>
          <a:p>
            <a:r>
              <a:rPr lang="en-US" sz="8800" dirty="0">
                <a:solidFill>
                  <a:schemeClr val="tx1"/>
                </a:solidFill>
                <a:latin typeface="Entypo" pitchFamily="50" charset="0"/>
              </a:rPr>
              <a:t>J</a:t>
            </a:r>
          </a:p>
        </p:txBody>
      </p:sp>
      <p:sp>
        <p:nvSpPr>
          <p:cNvPr id="120" name="TextBox 119"/>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6051" y="12148196"/>
            <a:ext cx="837718" cy="939146"/>
          </a:xfrm>
          <a:prstGeom prst="rect">
            <a:avLst/>
          </a:prstGeom>
        </p:spPr>
      </p:pic>
      <p:pic>
        <p:nvPicPr>
          <p:cNvPr id="125" name="Picture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5215" y="11746609"/>
            <a:ext cx="1742320" cy="1742320"/>
          </a:xfrm>
          <a:prstGeom prst="rect">
            <a:avLst/>
          </a:prstGeom>
        </p:spPr>
      </p:pic>
      <p:pic>
        <p:nvPicPr>
          <p:cNvPr id="126" name="Picture 1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5891" y="11746609"/>
            <a:ext cx="1742320" cy="1742320"/>
          </a:xfrm>
          <a:prstGeom prst="rect">
            <a:avLst/>
          </a:prstGeom>
        </p:spPr>
      </p:pic>
      <p:pic>
        <p:nvPicPr>
          <p:cNvPr id="127" name="Picture 1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6567" y="11746609"/>
            <a:ext cx="1742320" cy="1742320"/>
          </a:xfrm>
          <a:prstGeom prst="rect">
            <a:avLst/>
          </a:prstGeom>
        </p:spPr>
      </p:pic>
      <p:pic>
        <p:nvPicPr>
          <p:cNvPr id="128" name="Picture 1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2925" y="11746609"/>
            <a:ext cx="1742320" cy="174232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56171" y="12042576"/>
            <a:ext cx="838704" cy="973310"/>
          </a:xfrm>
          <a:prstGeom prst="rect">
            <a:avLst/>
          </a:prstGeom>
        </p:spPr>
      </p:pic>
    </p:spTree>
    <p:extLst>
      <p:ext uri="{BB962C8B-B14F-4D97-AF65-F5344CB8AC3E}">
        <p14:creationId xmlns:p14="http://schemas.microsoft.com/office/powerpoint/2010/main" val="4785678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RUM VS Synthetic</a:t>
            </a:r>
            <a:endParaRPr lang="en-US" dirty="0"/>
          </a:p>
        </p:txBody>
      </p:sp>
      <p:graphicFrame>
        <p:nvGraphicFramePr>
          <p:cNvPr id="3" name="Chart Placeholder 2"/>
          <p:cNvGraphicFramePr>
            <a:graphicFrameLocks/>
          </p:cNvGraphicFramePr>
          <p:nvPr>
            <p:extLst>
              <p:ext uri="{D42A27DB-BD31-4B8C-83A1-F6EECF244321}">
                <p14:modId xmlns:p14="http://schemas.microsoft.com/office/powerpoint/2010/main" val="351260443"/>
              </p:ext>
            </p:extLst>
          </p:nvPr>
        </p:nvGraphicFramePr>
        <p:xfrm>
          <a:off x="2232025" y="2969568"/>
          <a:ext cx="19825071" cy="8067675"/>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1120" y="10538200"/>
            <a:ext cx="2130528" cy="213052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1640" y="10538200"/>
            <a:ext cx="2130528" cy="213052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32160" y="10538200"/>
            <a:ext cx="2130528" cy="213052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70384" y="10538200"/>
            <a:ext cx="2130528" cy="2130528"/>
          </a:xfrm>
          <a:prstGeom prst="rect">
            <a:avLst/>
          </a:prstGeom>
        </p:spPr>
      </p:pic>
    </p:spTree>
    <p:extLst>
      <p:ext uri="{BB962C8B-B14F-4D97-AF65-F5344CB8AC3E}">
        <p14:creationId xmlns:p14="http://schemas.microsoft.com/office/powerpoint/2010/main" val="30524185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4</a:t>
            </a:r>
          </a:p>
        </p:txBody>
      </p:sp>
      <p:sp>
        <p:nvSpPr>
          <p:cNvPr id="3" name="Title 2"/>
          <p:cNvSpPr>
            <a:spLocks noGrp="1"/>
          </p:cNvSpPr>
          <p:nvPr>
            <p:ph type="title"/>
          </p:nvPr>
        </p:nvSpPr>
        <p:spPr/>
        <p:txBody>
          <a:bodyPr/>
          <a:lstStyle/>
          <a:p>
            <a:r>
              <a:rPr lang="en-US" dirty="0" smtClean="0">
                <a:effectLst/>
              </a:rPr>
              <a:t>CONTINUOUS</a:t>
            </a:r>
            <a:br>
              <a:rPr lang="en-US" dirty="0" smtClean="0">
                <a:effectLst/>
              </a:rPr>
            </a:br>
            <a:r>
              <a:rPr lang="en-US" dirty="0" smtClean="0">
                <a:effectLst/>
              </a:rPr>
              <a:t>IMPROVEMENT</a:t>
            </a:r>
            <a:endParaRPr lang="en-US" dirty="0">
              <a:effectLst/>
            </a:endParaRPr>
          </a:p>
        </p:txBody>
      </p:sp>
    </p:spTree>
    <p:extLst>
      <p:ext uri="{BB962C8B-B14F-4D97-AF65-F5344CB8AC3E}">
        <p14:creationId xmlns:p14="http://schemas.microsoft.com/office/powerpoint/2010/main" val="35288370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err="1"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2671544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Tools</a:t>
            </a:r>
            <a:endParaRPr lang="en-US" dirty="0"/>
          </a:p>
        </p:txBody>
      </p:sp>
      <p:sp>
        <p:nvSpPr>
          <p:cNvPr id="7" name="Rectangle 6"/>
          <p:cNvSpPr/>
          <p:nvPr/>
        </p:nvSpPr>
        <p:spPr>
          <a:xfrm>
            <a:off x="10031760" y="2352843"/>
            <a:ext cx="4320480" cy="7817525"/>
          </a:xfrm>
          <a:prstGeom prst="rect">
            <a:avLst/>
          </a:prstGeom>
        </p:spPr>
        <p:txBody>
          <a:bodyPr wrap="square">
            <a:spAutoFit/>
          </a:bodyPr>
          <a:lstStyle/>
          <a:p>
            <a:r>
              <a:rPr lang="en-US" sz="50200" spc="600" dirty="0">
                <a:solidFill>
                  <a:schemeClr val="tx1"/>
                </a:solidFill>
                <a:latin typeface="Veneer extras"/>
                <a:cs typeface="Veneer extras"/>
              </a:rPr>
              <a:t>O</a:t>
            </a:r>
            <a:endParaRPr lang="en-US" sz="502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976" y="1097360"/>
            <a:ext cx="3619884" cy="80971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6336" y="2148803"/>
            <a:ext cx="7653128" cy="7653126"/>
          </a:xfrm>
          <a:prstGeom prst="rect">
            <a:avLst/>
          </a:prstGeom>
          <a:ln>
            <a:noFill/>
          </a:ln>
          <a:effectLst/>
        </p:spPr>
      </p:pic>
      <p:sp>
        <p:nvSpPr>
          <p:cNvPr id="10" name="Text Placeholder 21"/>
          <p:cNvSpPr txBox="1">
            <a:spLocks/>
          </p:cNvSpPr>
          <p:nvPr/>
        </p:nvSpPr>
        <p:spPr>
          <a:xfrm>
            <a:off x="2758952" y="10314384"/>
            <a:ext cx="20594288" cy="2363517"/>
          </a:xfrm>
          <a:prstGeom prst="rect">
            <a:avLst/>
          </a:prstGeom>
        </p:spPr>
        <p:txBody>
          <a:bodyPr numCol="3"/>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Page Speed Insights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Web Page Test</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4"/>
              </a:rPr>
              <a:t>perf-tooling.today</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Phantomas</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Too Many Images</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and many more…</a:t>
            </a: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UnCss</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PerfBudget</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5"/>
              </a:rPr>
              <a:t>perf.rocks</a:t>
            </a:r>
            <a:endParaRPr lang="en-US" sz="3600" kern="0" dirty="0" smtClean="0">
              <a:latin typeface="nevis Bold" panose="02000800000000000000" pitchFamily="2" charset="0"/>
            </a:endParaRPr>
          </a:p>
        </p:txBody>
      </p:sp>
      <p:sp>
        <p:nvSpPr>
          <p:cNvPr id="8" name="TextBox 7"/>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40322266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5</a:t>
            </a:r>
          </a:p>
        </p:txBody>
      </p:sp>
      <p:sp>
        <p:nvSpPr>
          <p:cNvPr id="3" name="Title 2"/>
          <p:cNvSpPr>
            <a:spLocks noGrp="1"/>
          </p:cNvSpPr>
          <p:nvPr>
            <p:ph type="title"/>
          </p:nvPr>
        </p:nvSpPr>
        <p:spPr/>
        <p:txBody>
          <a:bodyPr/>
          <a:lstStyle/>
          <a:p>
            <a:r>
              <a:rPr lang="en-US" dirty="0" smtClean="0">
                <a:effectLst/>
              </a:rPr>
              <a:t>What’s</a:t>
            </a:r>
            <a:br>
              <a:rPr lang="en-US" dirty="0" smtClean="0">
                <a:effectLst/>
              </a:rPr>
            </a:br>
            <a:r>
              <a:rPr lang="en-US" dirty="0" smtClean="0">
                <a:effectLst/>
              </a:rPr>
              <a:t>Fast</a:t>
            </a:r>
            <a:br>
              <a:rPr lang="en-US" dirty="0" smtClean="0">
                <a:effectLst/>
              </a:rPr>
            </a:br>
            <a:r>
              <a:rPr lang="en-US" dirty="0" smtClean="0">
                <a:effectLst/>
              </a:rPr>
              <a:t>Enough?</a:t>
            </a:r>
            <a:endParaRPr lang="en-US" dirty="0">
              <a:effectLst/>
            </a:endParaRPr>
          </a:p>
        </p:txBody>
      </p:sp>
    </p:spTree>
    <p:extLst>
      <p:ext uri="{BB962C8B-B14F-4D97-AF65-F5344CB8AC3E}">
        <p14:creationId xmlns:p14="http://schemas.microsoft.com/office/powerpoint/2010/main" val="35119345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6736" y="2105472"/>
            <a:ext cx="4885159" cy="7709616"/>
          </a:xfrm>
          <a:prstGeom prst="rect">
            <a:avLst/>
          </a:prstGeom>
        </p:spPr>
      </p:pic>
      <p:sp>
        <p:nvSpPr>
          <p:cNvPr id="2" name="Content Placeholder 1"/>
          <p:cNvSpPr>
            <a:spLocks noGrp="1"/>
          </p:cNvSpPr>
          <p:nvPr>
            <p:ph idx="1"/>
          </p:nvPr>
        </p:nvSpPr>
        <p:spPr>
          <a:xfrm>
            <a:off x="2232025" y="3311525"/>
            <a:ext cx="20185111" cy="9451131"/>
          </a:xfrm>
        </p:spPr>
        <p:txBody>
          <a:bodyPr/>
          <a:lstStyle/>
          <a:p>
            <a:pPr marL="0" indent="0">
              <a:buNone/>
            </a:pPr>
            <a:r>
              <a:rPr lang="en-US" sz="8000" dirty="0" smtClean="0">
                <a:solidFill>
                  <a:schemeClr val="accent1"/>
                </a:solidFill>
              </a:rPr>
              <a:t>     100 </a:t>
            </a:r>
            <a:r>
              <a:rPr lang="en-US" sz="8000" dirty="0" err="1">
                <a:solidFill>
                  <a:schemeClr val="accent1"/>
                </a:solidFill>
              </a:rPr>
              <a:t>ms</a:t>
            </a:r>
            <a:r>
              <a:rPr lang="en-US" sz="8000" dirty="0">
                <a:solidFill>
                  <a:schemeClr val="accent1"/>
                </a:solidFill>
              </a:rPr>
              <a:t>	</a:t>
            </a:r>
            <a:r>
              <a:rPr lang="en-US" sz="8000" dirty="0" smtClean="0">
                <a:solidFill>
                  <a:schemeClr val="accent1"/>
                </a:solidFill>
              </a:rPr>
              <a:t>	</a:t>
            </a:r>
            <a:r>
              <a:rPr lang="en-US" sz="8000" dirty="0" smtClean="0"/>
              <a:t>Feels Instant</a:t>
            </a:r>
            <a:r>
              <a:rPr lang="en-US" sz="8000" dirty="0"/>
              <a:t/>
            </a:r>
            <a:br>
              <a:rPr lang="en-US" sz="8000" dirty="0"/>
            </a:br>
            <a:r>
              <a:rPr lang="en-US" sz="8000" dirty="0"/>
              <a:t> </a:t>
            </a:r>
            <a:r>
              <a:rPr lang="en-US" sz="8000" dirty="0" smtClean="0"/>
              <a:t> </a:t>
            </a:r>
            <a:r>
              <a:rPr lang="en-US" sz="8000" dirty="0" smtClean="0">
                <a:solidFill>
                  <a:schemeClr val="accent1"/>
                </a:solidFill>
              </a:rPr>
              <a:t>1,000 </a:t>
            </a:r>
            <a:r>
              <a:rPr lang="en-US" sz="8000" dirty="0" err="1" smtClean="0">
                <a:solidFill>
                  <a:schemeClr val="accent1"/>
                </a:solidFill>
              </a:rPr>
              <a:t>ms</a:t>
            </a:r>
            <a:r>
              <a:rPr lang="en-US" sz="8000" dirty="0" smtClean="0"/>
              <a:t>		Uninterrupted </a:t>
            </a:r>
            <a:r>
              <a:rPr lang="en-US" sz="8000" dirty="0"/>
              <a:t>Thought</a:t>
            </a:r>
            <a:br>
              <a:rPr lang="en-US" sz="8000" dirty="0"/>
            </a:br>
            <a:r>
              <a:rPr lang="en-US" sz="8000" dirty="0">
                <a:solidFill>
                  <a:schemeClr val="accent1"/>
                </a:solidFill>
              </a:rPr>
              <a:t>10,000 </a:t>
            </a:r>
            <a:r>
              <a:rPr lang="en-US" sz="8000" dirty="0" err="1" smtClean="0">
                <a:solidFill>
                  <a:schemeClr val="accent1"/>
                </a:solidFill>
              </a:rPr>
              <a:t>ms</a:t>
            </a:r>
            <a:r>
              <a:rPr lang="en-US" sz="8000" dirty="0" smtClean="0">
                <a:solidFill>
                  <a:schemeClr val="accent1"/>
                </a:solidFill>
              </a:rPr>
              <a:t>	</a:t>
            </a:r>
            <a:r>
              <a:rPr lang="en-US" sz="8000" dirty="0"/>
              <a:t>	Lose </a:t>
            </a:r>
            <a:r>
              <a:rPr lang="en-US" sz="8000" dirty="0" smtClean="0"/>
              <a:t>Attention</a:t>
            </a:r>
          </a:p>
          <a:p>
            <a:pPr marL="0" indent="0" algn="ctr">
              <a:buNone/>
            </a:pPr>
            <a:r>
              <a:rPr lang="en-US" sz="8000" dirty="0" smtClean="0">
                <a:solidFill>
                  <a:schemeClr val="accent1"/>
                </a:solidFill>
              </a:rPr>
              <a:t>…</a:t>
            </a:r>
          </a:p>
          <a:p>
            <a:pPr marL="0" indent="0">
              <a:buNone/>
            </a:pPr>
            <a:r>
              <a:rPr lang="en-US" sz="8000" dirty="0"/>
              <a:t> </a:t>
            </a:r>
            <a:r>
              <a:rPr lang="en-US" sz="8000" dirty="0" smtClean="0"/>
              <a:t> </a:t>
            </a:r>
            <a:r>
              <a:rPr lang="en-US" sz="8000" dirty="0" smtClean="0">
                <a:solidFill>
                  <a:schemeClr val="accent1"/>
                </a:solidFill>
              </a:rPr>
              <a:t>1,000 </a:t>
            </a:r>
            <a:r>
              <a:rPr lang="en-US" sz="8000" dirty="0" err="1">
                <a:solidFill>
                  <a:schemeClr val="accent1"/>
                </a:solidFill>
              </a:rPr>
              <a:t>ms</a:t>
            </a:r>
            <a:r>
              <a:rPr lang="en-US" sz="8000" dirty="0"/>
              <a:t>		</a:t>
            </a:r>
            <a:r>
              <a:rPr lang="en-US" sz="8000" dirty="0" smtClean="0"/>
              <a:t>Recommended </a:t>
            </a:r>
            <a:r>
              <a:rPr lang="en-US" sz="8000" dirty="0" err="1" smtClean="0"/>
              <a:t>PageSpeed</a:t>
            </a:r>
            <a:endParaRPr lang="en-US" sz="8000" dirty="0" smtClean="0"/>
          </a:p>
          <a:p>
            <a:pPr marL="0" indent="0" algn="ctr">
              <a:buNone/>
            </a:pPr>
            <a:r>
              <a:rPr lang="en-US" sz="8000" dirty="0" smtClean="0">
                <a:solidFill>
                  <a:schemeClr val="accent1"/>
                </a:solidFill>
              </a:rPr>
              <a:t>...</a:t>
            </a:r>
          </a:p>
          <a:p>
            <a:pPr marL="0" indent="0">
              <a:buNone/>
            </a:pPr>
            <a:r>
              <a:rPr lang="en-US" sz="8000" dirty="0">
                <a:solidFill>
                  <a:schemeClr val="accent1"/>
                </a:solidFill>
              </a:rPr>
              <a:t>	</a:t>
            </a:r>
            <a:r>
              <a:rPr lang="en-US" sz="8000" dirty="0" smtClean="0">
                <a:solidFill>
                  <a:schemeClr val="accent1"/>
                </a:solidFill>
              </a:rPr>
              <a:t>		? </a:t>
            </a:r>
            <a:r>
              <a:rPr lang="en-US" sz="8000" dirty="0" err="1" smtClean="0">
                <a:solidFill>
                  <a:schemeClr val="accent1"/>
                </a:solidFill>
              </a:rPr>
              <a:t>ms</a:t>
            </a:r>
            <a:r>
              <a:rPr lang="en-US" sz="8000" dirty="0" smtClean="0">
                <a:solidFill>
                  <a:schemeClr val="accent1"/>
                </a:solidFill>
              </a:rPr>
              <a:t>		</a:t>
            </a:r>
            <a:r>
              <a:rPr lang="en-US" sz="8000" dirty="0" smtClean="0"/>
              <a:t>Competitive Analysis</a:t>
            </a:r>
          </a:p>
        </p:txBody>
      </p:sp>
      <p:sp>
        <p:nvSpPr>
          <p:cNvPr id="3" name="Title 2"/>
          <p:cNvSpPr>
            <a:spLocks noGrp="1"/>
          </p:cNvSpPr>
          <p:nvPr>
            <p:ph type="title"/>
          </p:nvPr>
        </p:nvSpPr>
        <p:spPr/>
        <p:txBody>
          <a:bodyPr/>
          <a:lstStyle/>
          <a:p>
            <a:r>
              <a:rPr lang="en-US" dirty="0" smtClean="0"/>
              <a:t>How Fast?</a:t>
            </a:r>
            <a:endParaRPr lang="en-US" dirty="0"/>
          </a:p>
        </p:txBody>
      </p:sp>
    </p:spTree>
    <p:extLst>
      <p:ext uri="{BB962C8B-B14F-4D97-AF65-F5344CB8AC3E}">
        <p14:creationId xmlns:p14="http://schemas.microsoft.com/office/powerpoint/2010/main" val="1698068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speedIndex</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speedIndex</a:t>
            </a:r>
            <a:r>
              <a:rPr lang="en-US" sz="4400" b="1" dirty="0">
                <a:solidFill>
                  <a:schemeClr val="tx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ttfb</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ttfb</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onLoad</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onLoad</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reqTotal</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reqTotal</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bytesTotal</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bytesTotal</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numDomains</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numDomains</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pageSpeed</a:t>
            </a:r>
            <a:r>
              <a:rPr lang="en-US" sz="4400" b="1" dirty="0">
                <a:solidFill>
                  <a:schemeClr val="tx1"/>
                </a:solidFill>
                <a:latin typeface="Consolas" panose="020B0609020204030204" pitchFamily="49" charset="0"/>
                <a:cs typeface="Consolas" panose="020B0609020204030204" pitchFamily="49" charset="0"/>
              </a:rPr>
              <a:t>,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smtClean="0">
                <a:solidFill>
                  <a:schemeClr val="tx1"/>
                </a:solidFill>
                <a:latin typeface="Consolas" panose="020B0609020204030204" pitchFamily="49" charset="0"/>
                <a:cs typeface="Consolas" panose="020B0609020204030204" pitchFamily="49" charset="0"/>
              </a:rPr>
              <a:t>pageSpeed</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httparchive:runs.latest_pages</a:t>
            </a:r>
            <a:r>
              <a:rPr lang="en-US" sz="4400" b="1" dirty="0">
                <a:solidFill>
                  <a:schemeClr val="accent1"/>
                </a:solidFill>
                <a:latin typeface="Consolas" panose="020B0609020204030204" pitchFamily="49" charset="0"/>
                <a:cs typeface="Consolas" panose="020B0609020204030204" pitchFamily="49" charset="0"/>
              </a:rPr>
              <a:t>]</a:t>
            </a:r>
          </a:p>
        </p:txBody>
      </p:sp>
      <p:sp>
        <p:nvSpPr>
          <p:cNvPr id="3" name="Title 2"/>
          <p:cNvSpPr>
            <a:spLocks noGrp="1"/>
          </p:cNvSpPr>
          <p:nvPr>
            <p:ph type="title"/>
          </p:nvPr>
        </p:nvSpPr>
        <p:spPr/>
        <p:txBody>
          <a:bodyPr/>
          <a:lstStyle/>
          <a:p>
            <a:r>
              <a:rPr lang="en-US" dirty="0" smtClean="0"/>
              <a:t>Median Everything</a:t>
            </a:r>
            <a:endParaRPr lang="en-US" dirty="0"/>
          </a:p>
        </p:txBody>
      </p:sp>
      <p:sp>
        <p:nvSpPr>
          <p:cNvPr id="4" name="TextBox 3"/>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2513644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(10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a:t>
            </a:r>
            <a:r>
              <a:rPr lang="en-US" sz="4400" b="1" dirty="0" err="1" smtClean="0">
                <a:latin typeface="Consolas" panose="020B0609020204030204" pitchFamily="49" charset="0"/>
                <a:cs typeface="Consolas" panose="020B0609020204030204" pitchFamily="49" charset="0"/>
              </a:rPr>
              <a:t>speedIndex</a:t>
            </a:r>
            <a:r>
              <a:rPr lang="en-US" sz="4400" b="1" dirty="0" smtClean="0">
                <a:latin typeface="Consolas" panose="020B0609020204030204" pitchFamily="49" charset="0"/>
                <a:cs typeface="Consolas" panose="020B0609020204030204" pitchFamily="49" charset="0"/>
              </a:rPr>
              <a:t>, 100</a:t>
            </a:r>
            <a:r>
              <a:rPr lang="en-US" sz="4400" b="1" dirty="0">
                <a:latin typeface="Consolas" panose="020B0609020204030204" pitchFamily="49" charset="0"/>
                <a:cs typeface="Consolas" panose="020B0609020204030204" pitchFamily="49" charset="0"/>
              </a:rPr>
              <a:t>)) tenth,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(25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a:t>
            </a:r>
            <a:r>
              <a:rPr lang="en-US" sz="4400" b="1" dirty="0" err="1" smtClean="0">
                <a:latin typeface="Consolas" panose="020B0609020204030204" pitchFamily="49" charset="0"/>
                <a:cs typeface="Consolas" panose="020B0609020204030204" pitchFamily="49" charset="0"/>
              </a:rPr>
              <a:t>speedIndex</a:t>
            </a:r>
            <a:r>
              <a:rPr lang="en-US" sz="4400" b="1" dirty="0" smtClean="0">
                <a:latin typeface="Consolas" panose="020B0609020204030204" pitchFamily="49" charset="0"/>
                <a:cs typeface="Consolas" panose="020B0609020204030204" pitchFamily="49" charset="0"/>
              </a:rPr>
              <a:t>, 100</a:t>
            </a:r>
            <a:r>
              <a:rPr lang="en-US" sz="4400" b="1" dirty="0">
                <a:latin typeface="Consolas" panose="020B0609020204030204" pitchFamily="49" charset="0"/>
                <a:cs typeface="Consolas" panose="020B0609020204030204" pitchFamily="49" charset="0"/>
              </a:rPr>
              <a:t>)) </a:t>
            </a:r>
            <a:r>
              <a:rPr lang="en-US" sz="4400" b="1" dirty="0" err="1">
                <a:latin typeface="Consolas" panose="020B0609020204030204" pitchFamily="49" charset="0"/>
                <a:cs typeface="Consolas" panose="020B0609020204030204" pitchFamily="49" charset="0"/>
              </a:rPr>
              <a:t>twenty_fifth</a:t>
            </a:r>
            <a:r>
              <a:rPr lang="en-US" sz="4400" b="1" dirty="0">
                <a:latin typeface="Consolas" panose="020B0609020204030204" pitchFamily="49" charset="0"/>
                <a:cs typeface="Consolas" panose="020B0609020204030204" pitchFamily="49" charset="0"/>
              </a:rPr>
              <a:t>,</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(50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a:t>
            </a:r>
            <a:r>
              <a:rPr lang="en-US" sz="4400" b="1" dirty="0" err="1" smtClean="0">
                <a:latin typeface="Consolas" panose="020B0609020204030204" pitchFamily="49" charset="0"/>
                <a:cs typeface="Consolas" panose="020B0609020204030204" pitchFamily="49" charset="0"/>
              </a:rPr>
              <a:t>speedIndex</a:t>
            </a:r>
            <a:r>
              <a:rPr lang="en-US" sz="4400" b="1" dirty="0" smtClean="0">
                <a:latin typeface="Consolas" panose="020B0609020204030204" pitchFamily="49" charset="0"/>
                <a:cs typeface="Consolas" panose="020B0609020204030204" pitchFamily="49" charset="0"/>
              </a:rPr>
              <a:t>, 100</a:t>
            </a:r>
            <a:r>
              <a:rPr lang="en-US" sz="4400" b="1" dirty="0">
                <a:latin typeface="Consolas" panose="020B0609020204030204" pitchFamily="49" charset="0"/>
                <a:cs typeface="Consolas" panose="020B0609020204030204" pitchFamily="49" charset="0"/>
              </a:rPr>
              <a:t>)) median,</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(75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a:t>
            </a:r>
            <a:r>
              <a:rPr lang="en-US" sz="4400" b="1" dirty="0" err="1" smtClean="0">
                <a:latin typeface="Consolas" panose="020B0609020204030204" pitchFamily="49" charset="0"/>
                <a:cs typeface="Consolas" panose="020B0609020204030204" pitchFamily="49" charset="0"/>
              </a:rPr>
              <a:t>speedIndex</a:t>
            </a:r>
            <a:r>
              <a:rPr lang="en-US" sz="4400" b="1" dirty="0" smtClean="0">
                <a:latin typeface="Consolas" panose="020B0609020204030204" pitchFamily="49" charset="0"/>
                <a:cs typeface="Consolas" panose="020B0609020204030204" pitchFamily="49" charset="0"/>
              </a:rPr>
              <a:t>, 100</a:t>
            </a:r>
            <a:r>
              <a:rPr lang="en-US" sz="4400" b="1" dirty="0">
                <a:latin typeface="Consolas" panose="020B0609020204030204" pitchFamily="49" charset="0"/>
                <a:cs typeface="Consolas" panose="020B0609020204030204" pitchFamily="49" charset="0"/>
              </a:rPr>
              <a:t>)) </a:t>
            </a:r>
            <a:r>
              <a:rPr lang="en-US" sz="4400" b="1" dirty="0" err="1">
                <a:latin typeface="Consolas" panose="020B0609020204030204" pitchFamily="49" charset="0"/>
                <a:cs typeface="Consolas" panose="020B0609020204030204" pitchFamily="49" charset="0"/>
              </a:rPr>
              <a:t>seventy_fifth</a:t>
            </a:r>
            <a:r>
              <a:rPr lang="en-US" sz="4400" b="1" dirty="0">
                <a:latin typeface="Consolas" panose="020B0609020204030204" pitchFamily="49" charset="0"/>
                <a:cs typeface="Consolas" panose="020B0609020204030204" pitchFamily="49" charset="0"/>
              </a:rPr>
              <a:t>,</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(90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a:t>
            </a:r>
            <a:r>
              <a:rPr lang="en-US" sz="4400" b="1" dirty="0" err="1" smtClean="0">
                <a:latin typeface="Consolas" panose="020B0609020204030204" pitchFamily="49" charset="0"/>
                <a:cs typeface="Consolas" panose="020B0609020204030204" pitchFamily="49" charset="0"/>
              </a:rPr>
              <a:t>speedIndex</a:t>
            </a:r>
            <a:r>
              <a:rPr lang="en-US" sz="4400" b="1" dirty="0" smtClean="0">
                <a:latin typeface="Consolas" panose="020B0609020204030204" pitchFamily="49" charset="0"/>
                <a:cs typeface="Consolas" panose="020B0609020204030204" pitchFamily="49" charset="0"/>
              </a:rPr>
              <a:t>, 100</a:t>
            </a:r>
            <a:r>
              <a:rPr lang="en-US" sz="4400" b="1" dirty="0">
                <a:latin typeface="Consolas" panose="020B0609020204030204" pitchFamily="49" charset="0"/>
                <a:cs typeface="Consolas" panose="020B0609020204030204" pitchFamily="49" charset="0"/>
              </a:rPr>
              <a:t>)) ninetieth</a:t>
            </a: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httparchive:runs.latest_pages</a:t>
            </a:r>
            <a:r>
              <a:rPr lang="en-US" sz="4400" b="1" dirty="0" smtClean="0">
                <a:solidFill>
                  <a:schemeClr val="accent1"/>
                </a:solidFill>
                <a:latin typeface="Consolas" panose="020B0609020204030204" pitchFamily="49" charset="0"/>
                <a:cs typeface="Consolas" panose="020B0609020204030204" pitchFamily="49" charset="0"/>
              </a:rPr>
              <a:t>]</a:t>
            </a:r>
            <a:endParaRPr lang="en-US" sz="4400" b="1"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p:txBody>
          <a:bodyPr/>
          <a:lstStyle/>
          <a:p>
            <a:r>
              <a:rPr lang="en-US" dirty="0" err="1" smtClean="0"/>
              <a:t>SpeedIndex</a:t>
            </a:r>
            <a:r>
              <a:rPr lang="en-US" dirty="0" smtClean="0"/>
              <a:t> Percentiles</a:t>
            </a:r>
            <a:endParaRPr lang="en-US" dirty="0"/>
          </a:p>
        </p:txBody>
      </p:sp>
    </p:spTree>
    <p:extLst>
      <p:ext uri="{BB962C8B-B14F-4D97-AF65-F5344CB8AC3E}">
        <p14:creationId xmlns:p14="http://schemas.microsoft.com/office/powerpoint/2010/main" val="23023815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16417824"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r>
              <a:rPr lang="en-US" sz="4400" b="1" dirty="0">
                <a:solidFill>
                  <a:schemeClr val="tx1"/>
                </a:solidFill>
                <a:latin typeface="Consolas" panose="020B0609020204030204" pitchFamily="49" charset="0"/>
                <a:cs typeface="Consolas" panose="020B0609020204030204" pitchFamily="49" charset="0"/>
              </a:rPr>
              <a:t> status, </a:t>
            </a:r>
            <a:r>
              <a:rPr lang="en-US" sz="4400" b="1" dirty="0" smtClean="0">
                <a:solidFill>
                  <a:schemeClr val="accent2"/>
                </a:solidFill>
                <a:latin typeface="Consolas" panose="020B0609020204030204" pitchFamily="49" charset="0"/>
                <a:cs typeface="Consolas" panose="020B0609020204030204" pitchFamily="49" charset="0"/>
              </a:rPr>
              <a:t>ROUND</a:t>
            </a:r>
            <a:r>
              <a:rPr lang="en-US" sz="4400" b="1" dirty="0" smtClean="0">
                <a:solidFill>
                  <a:schemeClr val="tx1"/>
                </a:solidFill>
                <a:latin typeface="Consolas" panose="020B0609020204030204" pitchFamily="49" charset="0"/>
                <a:cs typeface="Consolas" panose="020B0609020204030204" pitchFamily="49" charset="0"/>
              </a:rPr>
              <a:t>(100 * ratio</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percent, total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FROM</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SELECT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status,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COUNT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total,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RATIO_TO_REPORT</a:t>
            </a:r>
            <a:r>
              <a:rPr lang="en-US" sz="4400" b="1" dirty="0" smtClean="0">
                <a:solidFill>
                  <a:schemeClr val="tx1"/>
                </a:solidFill>
                <a:latin typeface="Consolas" panose="020B0609020204030204" pitchFamily="49" charset="0"/>
                <a:cs typeface="Consolas" panose="020B0609020204030204" pitchFamily="49" charset="0"/>
              </a:rPr>
              <a:t>(total</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OVER</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ratio</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httparchive:runs.latest_requests</a:t>
            </a:r>
            <a:r>
              <a:rPr lang="en-US" sz="4400" b="1" dirty="0">
                <a:solidFill>
                  <a:schemeClr val="accent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a:solidFill>
                  <a:schemeClr val="tx1"/>
                </a:solidFill>
                <a:latin typeface="Consolas" panose="020B0609020204030204" pitchFamily="49" charset="0"/>
                <a:cs typeface="Consolas" panose="020B0609020204030204" pitchFamily="49" charset="0"/>
              </a:rPr>
              <a:t>status</a:t>
            </a:r>
          </a:p>
          <a:p>
            <a:pPr marL="0" indent="0">
              <a:buNone/>
            </a:pP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a:solidFill>
                  <a:schemeClr val="tx1"/>
                </a:solidFill>
                <a:latin typeface="Consolas" panose="020B0609020204030204" pitchFamily="49" charset="0"/>
                <a:cs typeface="Consolas" panose="020B0609020204030204" pitchFamily="49" charset="0"/>
              </a:rPr>
              <a:t>total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Status Code Usage</a:t>
            </a:r>
            <a:endParaRPr lang="en-US" dirty="0"/>
          </a:p>
        </p:txBody>
      </p:sp>
    </p:spTree>
    <p:extLst>
      <p:ext uri="{BB962C8B-B14F-4D97-AF65-F5344CB8AC3E}">
        <p14:creationId xmlns:p14="http://schemas.microsoft.com/office/powerpoint/2010/main" val="30249630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20882320"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(req.url) </a:t>
            </a:r>
            <a:r>
              <a:rPr lang="en-US" sz="4400" b="1" dirty="0" err="1">
                <a:solidFill>
                  <a:schemeClr val="tx1"/>
                </a:solidFill>
                <a:latin typeface="Consolas" panose="020B0609020204030204" pitchFamily="49" charset="0"/>
                <a:cs typeface="Consolas" panose="020B0609020204030204" pitchFamily="49" charset="0"/>
              </a:rPr>
              <a:t>third_party</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COUNT</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num_requests</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httparchive:runs.latest_requests</a:t>
            </a:r>
            <a:r>
              <a:rPr lang="en-US" sz="4400" b="1" dirty="0">
                <a:solidFill>
                  <a:schemeClr val="accent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req</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JOIN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a:t>
            </a:r>
            <a:r>
              <a:rPr lang="en-US" sz="4400" b="1" dirty="0" err="1">
                <a:solidFill>
                  <a:schemeClr val="tx1"/>
                </a:solidFill>
                <a:latin typeface="Consolas" panose="020B0609020204030204" pitchFamily="49" charset="0"/>
                <a:cs typeface="Consolas" panose="020B0609020204030204" pitchFamily="49" charset="0"/>
              </a:rPr>
              <a:t>url</a:t>
            </a:r>
            <a:r>
              <a:rPr lang="en-US" sz="4400" b="1" dirty="0">
                <a:solidFill>
                  <a:schemeClr val="tx1"/>
                </a:solidFill>
                <a:latin typeface="Consolas" panose="020B0609020204030204" pitchFamily="49" charset="0"/>
                <a:cs typeface="Consolas" panose="020B0609020204030204" pitchFamily="49" charset="0"/>
              </a:rPr>
              <a:t>) self, </a:t>
            </a:r>
            <a:r>
              <a:rPr lang="en-US" sz="4400" b="1" dirty="0" err="1">
                <a:solidFill>
                  <a:schemeClr val="tx1"/>
                </a:solidFill>
                <a:latin typeface="Consolas" panose="020B0609020204030204" pitchFamily="49" charset="0"/>
                <a:cs typeface="Consolas" panose="020B0609020204030204" pitchFamily="49" charset="0"/>
              </a:rPr>
              <a:t>pageid</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httparchive:runs.latest_pages</a:t>
            </a:r>
            <a:r>
              <a:rPr lang="en-US" sz="4400" b="1" dirty="0">
                <a:solidFill>
                  <a:schemeClr val="accent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pages </a:t>
            </a:r>
            <a:r>
              <a:rPr lang="en-US" sz="4400" b="1" dirty="0">
                <a:solidFill>
                  <a:schemeClr val="accent2"/>
                </a:solidFill>
                <a:latin typeface="Consolas" panose="020B0609020204030204" pitchFamily="49" charset="0"/>
                <a:cs typeface="Consolas" panose="020B0609020204030204" pitchFamily="49" charset="0"/>
              </a:rPr>
              <a:t>ON</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pages.pageid</a:t>
            </a:r>
            <a:r>
              <a:rPr lang="en-US" sz="4400" b="1" dirty="0">
                <a:solidFill>
                  <a:schemeClr val="tx1"/>
                </a:solidFill>
                <a:latin typeface="Consolas" panose="020B0609020204030204" pitchFamily="49" charset="0"/>
                <a:cs typeface="Consolas" panose="020B0609020204030204" pitchFamily="49" charset="0"/>
              </a:rPr>
              <a:t> = </a:t>
            </a:r>
            <a:r>
              <a:rPr lang="en-US" sz="4400" b="1" dirty="0" err="1">
                <a:solidFill>
                  <a:schemeClr val="tx1"/>
                </a:solidFill>
                <a:latin typeface="Consolas" panose="020B0609020204030204" pitchFamily="49" charset="0"/>
                <a:cs typeface="Consolas" panose="020B0609020204030204" pitchFamily="49" charset="0"/>
              </a:rPr>
              <a:t>req.pageid</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WHERE DOMAIN</a:t>
            </a:r>
            <a:r>
              <a:rPr lang="en-US" sz="4400" b="1" dirty="0">
                <a:solidFill>
                  <a:schemeClr val="tx1"/>
                </a:solidFill>
                <a:latin typeface="Consolas" panose="020B0609020204030204" pitchFamily="49" charset="0"/>
                <a:cs typeface="Consolas" panose="020B0609020204030204" pitchFamily="49" charset="0"/>
              </a:rPr>
              <a:t>(req.url) != </a:t>
            </a:r>
            <a:r>
              <a:rPr lang="en-US" sz="4400" b="1" dirty="0" err="1">
                <a:solidFill>
                  <a:schemeClr val="tx1"/>
                </a:solidFill>
                <a:latin typeface="Consolas" panose="020B0609020204030204" pitchFamily="49" charset="0"/>
                <a:cs typeface="Consolas" panose="020B0609020204030204" pitchFamily="49" charset="0"/>
              </a:rPr>
              <a:t>pages.self</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err="1">
                <a:solidFill>
                  <a:schemeClr val="tx1"/>
                </a:solidFill>
                <a:latin typeface="Consolas" panose="020B0609020204030204" pitchFamily="49" charset="0"/>
                <a:cs typeface="Consolas" panose="020B0609020204030204" pitchFamily="49" charset="0"/>
              </a:rPr>
              <a:t>third_party</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err="1">
                <a:solidFill>
                  <a:schemeClr val="tx1"/>
                </a:solidFill>
                <a:latin typeface="Consolas" panose="020B0609020204030204" pitchFamily="49" charset="0"/>
                <a:cs typeface="Consolas" panose="020B0609020204030204" pitchFamily="49" charset="0"/>
              </a:rPr>
              <a:t>num_requests</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3</a:t>
            </a:r>
            <a:r>
              <a:rPr lang="en-US" baseline="30000" dirty="0" smtClean="0"/>
              <a:t>rd</a:t>
            </a:r>
            <a:r>
              <a:rPr lang="en-US" dirty="0" smtClean="0"/>
              <a:t> Party Usage</a:t>
            </a:r>
            <a:endParaRPr lang="en-US" dirty="0"/>
          </a:p>
        </p:txBody>
      </p:sp>
    </p:spTree>
    <p:extLst>
      <p:ext uri="{BB962C8B-B14F-4D97-AF65-F5344CB8AC3E}">
        <p14:creationId xmlns:p14="http://schemas.microsoft.com/office/powerpoint/2010/main" val="16948857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174282" y="2537520"/>
            <a:ext cx="13969552" cy="13969552"/>
          </a:xfrm>
          <a:prstGeom prst="ellipse">
            <a:avLst/>
          </a:prstGeom>
          <a:blipFill dpi="0" rotWithShape="1">
            <a:blip r:embed="rId2">
              <a:duotone>
                <a:schemeClr val="bg2">
                  <a:shade val="45000"/>
                  <a:satMod val="135000"/>
                </a:schemeClr>
                <a:prstClr val="white"/>
              </a:duotone>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Thank you</a:t>
            </a:r>
            <a:endParaRPr lang="en-US" dirty="0"/>
          </a:p>
        </p:txBody>
      </p:sp>
      <p:sp>
        <p:nvSpPr>
          <p:cNvPr id="5" name="Oval 4"/>
          <p:cNvSpPr/>
          <p:nvPr/>
        </p:nvSpPr>
        <p:spPr bwMode="auto">
          <a:xfrm>
            <a:off x="886744" y="5198754"/>
            <a:ext cx="4431554" cy="4431554"/>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742234" y="4373724"/>
            <a:ext cx="1584176" cy="1584176"/>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5" name="Picture 24" descr="RSS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74" y="4661756"/>
            <a:ext cx="939020" cy="936104"/>
          </a:xfrm>
          <a:prstGeom prst="rect">
            <a:avLst/>
          </a:prstGeom>
        </p:spPr>
      </p:pic>
      <p:pic>
        <p:nvPicPr>
          <p:cNvPr id="30" name="Picture 29" descr="twitter-White_N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235" y="6352903"/>
            <a:ext cx="2517654" cy="2064478"/>
          </a:xfrm>
          <a:prstGeom prst="rect">
            <a:avLst/>
          </a:prstGeom>
        </p:spPr>
      </p:pic>
      <p:sp>
        <p:nvSpPr>
          <p:cNvPr id="32" name="Rectangular Callout 31"/>
          <p:cNvSpPr/>
          <p:nvPr/>
        </p:nvSpPr>
        <p:spPr bwMode="auto">
          <a:xfrm>
            <a:off x="1861914" y="10206372"/>
            <a:ext cx="3096344" cy="1656184"/>
          </a:xfrm>
          <a:prstGeom prst="wedgeRectCallout">
            <a:avLst>
              <a:gd name="adj1" fmla="val 3438"/>
              <a:gd name="adj2" fmla="val -7407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Text Placeholder 8"/>
          <p:cNvSpPr txBox="1">
            <a:spLocks/>
          </p:cNvSpPr>
          <p:nvPr/>
        </p:nvSpPr>
        <p:spPr>
          <a:xfrm>
            <a:off x="2021137" y="10422396"/>
            <a:ext cx="2736304"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@NIKMD23</a:t>
            </a:r>
            <a:endParaRPr lang="en-US" kern="0" dirty="0"/>
          </a:p>
        </p:txBody>
      </p:sp>
      <p:sp>
        <p:nvSpPr>
          <p:cNvPr id="35" name="Rectangular Callout 34"/>
          <p:cNvSpPr/>
          <p:nvPr/>
        </p:nvSpPr>
        <p:spPr bwMode="auto">
          <a:xfrm>
            <a:off x="16401795" y="3257600"/>
            <a:ext cx="4270678" cy="1656184"/>
          </a:xfrm>
          <a:prstGeom prst="wedgeRectCallout">
            <a:avLst>
              <a:gd name="adj1" fmla="val -38528"/>
              <a:gd name="adj2" fmla="val 69765"/>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8"/>
          <p:cNvSpPr txBox="1">
            <a:spLocks/>
          </p:cNvSpPr>
          <p:nvPr/>
        </p:nvSpPr>
        <p:spPr>
          <a:xfrm>
            <a:off x="16911586" y="3508681"/>
            <a:ext cx="3312368"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BITLY.COM/</a:t>
            </a:r>
            <a:r>
              <a:rPr lang="en-US" sz="2400" kern="0" dirty="0" smtClean="0"/>
              <a:t/>
            </a:r>
            <a:br>
              <a:rPr lang="en-US" sz="2400" kern="0" dirty="0" smtClean="0"/>
            </a:br>
            <a:r>
              <a:rPr lang="en-US" sz="2400" kern="0" dirty="0" smtClean="0"/>
              <a:t>TRACKING-REAL-WORLD-WEB-PERF</a:t>
            </a:r>
            <a:endParaRPr lang="en-US" kern="0" dirty="0"/>
          </a:p>
        </p:txBody>
      </p:sp>
      <p:sp>
        <p:nvSpPr>
          <p:cNvPr id="36" name="Rectangular Callout 35"/>
          <p:cNvSpPr/>
          <p:nvPr/>
        </p:nvSpPr>
        <p:spPr bwMode="auto">
          <a:xfrm>
            <a:off x="1141834" y="2357500"/>
            <a:ext cx="4076688" cy="1656184"/>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8"/>
          <p:cNvSpPr txBox="1">
            <a:spLocks/>
          </p:cNvSpPr>
          <p:nvPr/>
        </p:nvSpPr>
        <p:spPr>
          <a:xfrm>
            <a:off x="1190130" y="2645073"/>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endParaRPr lang="en-US" kern="0" dirty="0"/>
          </a:p>
        </p:txBody>
      </p:sp>
      <p:sp>
        <p:nvSpPr>
          <p:cNvPr id="37" name="Oval 36"/>
          <p:cNvSpPr/>
          <p:nvPr/>
        </p:nvSpPr>
        <p:spPr bwMode="auto">
          <a:xfrm>
            <a:off x="19088297" y="10242376"/>
            <a:ext cx="2016224" cy="2016224"/>
          </a:xfrm>
          <a:prstGeom prst="ellipse">
            <a:avLst/>
          </a:prstGeom>
          <a:blipFill rotWithShape="1">
            <a:blip r:embed="rId7"/>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TextBox 37"/>
          <p:cNvSpPr txBox="1"/>
          <p:nvPr/>
        </p:nvSpPr>
        <p:spPr>
          <a:xfrm>
            <a:off x="19481279" y="10527213"/>
            <a:ext cx="1263202" cy="1446550"/>
          </a:xfrm>
          <a:prstGeom prst="rect">
            <a:avLst/>
          </a:prstGeom>
          <a:noFill/>
        </p:spPr>
        <p:txBody>
          <a:bodyPr wrap="square" rtlCol="0">
            <a:spAutoFit/>
          </a:bodyPr>
          <a:lstStyle/>
          <a:p>
            <a:r>
              <a:rPr lang="en-US" sz="8800" dirty="0" smtClean="0">
                <a:solidFill>
                  <a:srgbClr val="FFFFFF"/>
                </a:solidFill>
                <a:latin typeface="Heavyweight" panose="00000400000000000000" pitchFamily="2" charset="0"/>
              </a:rPr>
              <a:t>?</a:t>
            </a:r>
            <a:endParaRPr lang="en-US" sz="8800" dirty="0">
              <a:solidFill>
                <a:srgbClr val="FFFFFF"/>
              </a:solidFill>
              <a:latin typeface="Heavyweight" panose="00000400000000000000" pitchFamily="2" charset="0"/>
            </a:endParaRPr>
          </a:p>
        </p:txBody>
      </p:sp>
      <p:sp>
        <p:nvSpPr>
          <p:cNvPr id="39" name="Rectangular Callout 38"/>
          <p:cNvSpPr/>
          <p:nvPr/>
        </p:nvSpPr>
        <p:spPr bwMode="auto">
          <a:xfrm>
            <a:off x="19573139" y="8298160"/>
            <a:ext cx="3311056" cy="1656184"/>
          </a:xfrm>
          <a:prstGeom prst="wedgeRectCallout">
            <a:avLst>
              <a:gd name="adj1" fmla="val 2200"/>
              <a:gd name="adj2" fmla="val 77030"/>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 Placeholder 8"/>
          <p:cNvSpPr txBox="1">
            <a:spLocks/>
          </p:cNvSpPr>
          <p:nvPr/>
        </p:nvSpPr>
        <p:spPr>
          <a:xfrm>
            <a:off x="19232313" y="8583859"/>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QUESTIONS?</a:t>
            </a:r>
            <a:endParaRPr lang="en-US" kern="0" dirty="0"/>
          </a:p>
        </p:txBody>
      </p:sp>
      <p:sp>
        <p:nvSpPr>
          <p:cNvPr id="7" name="Rectangle 6"/>
          <p:cNvSpPr/>
          <p:nvPr/>
        </p:nvSpPr>
        <p:spPr bwMode="auto">
          <a:xfrm>
            <a:off x="8187387" y="4913784"/>
            <a:ext cx="8009226" cy="8066098"/>
          </a:xfrm>
          <a:prstGeom prst="rect">
            <a:avLst/>
          </a:prstGeom>
          <a:blipFill dpi="0" rotWithShape="1">
            <a:blip r:embed="rId8">
              <a:alphaModFix amt="75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011354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Milestone Metrics</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53068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a:t>
            </a:r>
            <a:r>
              <a:rPr lang="en-US" dirty="0" smtClean="0"/>
              <a:t>Metrics - Time To First Byte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176834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445346" y="9522296"/>
            <a:ext cx="20162240" cy="5328592"/>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 name="Straight Connector 3"/>
          <p:cNvCxnSpPr/>
          <p:nvPr/>
        </p:nvCxnSpPr>
        <p:spPr bwMode="auto">
          <a:xfrm>
            <a:off x="1462808" y="10098360"/>
            <a:ext cx="20162240" cy="0"/>
          </a:xfrm>
          <a:prstGeom prst="line">
            <a:avLst/>
          </a:prstGeom>
          <a:solidFill>
            <a:srgbClr val="ECB100"/>
          </a:solidFill>
          <a:ln w="63500">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Byte - details</a:t>
            </a:r>
            <a:endParaRPr lang="en-US" dirty="0"/>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TextBox 25"/>
          <p:cNvSpPr txBox="1"/>
          <p:nvPr/>
        </p:nvSpPr>
        <p:spPr>
          <a:xfrm>
            <a:off x="1462808" y="9522296"/>
            <a:ext cx="11521280"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&lt;</a:t>
            </a:r>
            <a:r>
              <a:rPr lang="en-US" sz="3200" b="1" dirty="0" smtClean="0">
                <a:solidFill>
                  <a:schemeClr val="accent2"/>
                </a:solidFill>
                <a:latin typeface="Consolas" panose="020B0609020204030204" pitchFamily="49" charset="0"/>
                <a:cs typeface="Consolas" panose="020B0609020204030204" pitchFamily="49" charset="0"/>
              </a:rPr>
              <a:t>F12</a:t>
            </a:r>
            <a:r>
              <a:rPr lang="en-US" sz="3200" b="1" dirty="0" smtClean="0">
                <a:solidFill>
                  <a:schemeClr val="bg2"/>
                </a:solidFill>
                <a:latin typeface="Consolas" panose="020B0609020204030204" pitchFamily="49" charset="0"/>
                <a:cs typeface="Consolas" panose="020B0609020204030204" pitchFamily="49" charset="0"/>
              </a:rPr>
              <a:t>/&gt; </a:t>
            </a:r>
            <a:r>
              <a:rPr lang="en-US" sz="3200" b="1" dirty="0" smtClean="0">
                <a:solidFill>
                  <a:schemeClr val="accent2"/>
                </a:solidFill>
                <a:latin typeface="Consolas" panose="020B0609020204030204" pitchFamily="49" charset="0"/>
                <a:cs typeface="Consolas" panose="020B0609020204030204" pitchFamily="49" charset="0"/>
              </a:rPr>
              <a:t>Tools </a:t>
            </a:r>
            <a:r>
              <a:rPr lang="en-US" sz="3200" dirty="0" smtClean="0">
                <a:solidFill>
                  <a:schemeClr val="tx1">
                    <a:lumMod val="50000"/>
                  </a:schemeClr>
                </a:solidFill>
              </a:rPr>
              <a:t>▸ </a:t>
            </a:r>
            <a:r>
              <a:rPr lang="en-US" sz="3200" b="1" dirty="0" smtClean="0">
                <a:solidFill>
                  <a:schemeClr val="bg1"/>
                </a:solidFill>
                <a:latin typeface="Consolas" panose="020B0609020204030204" pitchFamily="49" charset="0"/>
                <a:cs typeface="Consolas" panose="020B0609020204030204" pitchFamily="49" charset="0"/>
              </a:rPr>
              <a:t>Network</a:t>
            </a:r>
            <a:endParaRPr lang="en-US" sz="3200" b="1"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17376576" y="9513585"/>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x</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8" name="TextBox 27"/>
          <p:cNvSpPr txBox="1"/>
          <p:nvPr/>
        </p:nvSpPr>
        <p:spPr>
          <a:xfrm>
            <a:off x="16800512" y="9441577"/>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_</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9" name="TextBox 28"/>
          <p:cNvSpPr txBox="1"/>
          <p:nvPr/>
        </p:nvSpPr>
        <p:spPr>
          <a:xfrm>
            <a:off x="1471292" y="11034464"/>
            <a:ext cx="11152756" cy="584775"/>
          </a:xfrm>
          <a:prstGeom prst="rect">
            <a:avLst/>
          </a:prstGeom>
          <a:noFill/>
        </p:spPr>
        <p:txBody>
          <a:bodyPr wrap="square" rtlCol="0">
            <a:spAutoFit/>
          </a:bodyPr>
          <a:lstStyle/>
          <a:p>
            <a:pPr algn="l"/>
            <a:r>
              <a:rPr lang="en-US" sz="3200" dirty="0" smtClean="0">
                <a:solidFill>
                  <a:srgbClr val="00B050"/>
                </a:solidFill>
                <a:latin typeface="Web Symbols" pitchFamily="50" charset="0"/>
              </a:rPr>
              <a:t>/</a:t>
            </a:r>
            <a:r>
              <a:rPr lang="en-US" sz="3200" dirty="0" smtClean="0">
                <a:latin typeface="Web Symbols" pitchFamily="50" charset="0"/>
              </a:rPr>
              <a:t> </a:t>
            </a:r>
            <a:r>
              <a:rPr lang="en-US" sz="3200" dirty="0" smtClean="0">
                <a:solidFill>
                  <a:schemeClr val="bg2"/>
                </a:solidFill>
                <a:latin typeface="Consolas" panose="020B0609020204030204" pitchFamily="49" charset="0"/>
                <a:cs typeface="Consolas" panose="020B0609020204030204" pitchFamily="49" charset="0"/>
              </a:rPr>
              <a:t>200  /login      html</a:t>
            </a:r>
            <a:endParaRPr lang="en-US" sz="3200" dirty="0">
              <a:solidFill>
                <a:schemeClr val="accent2"/>
              </a:solidFill>
              <a:latin typeface="Consolas" panose="020B0609020204030204" pitchFamily="49" charset="0"/>
              <a:cs typeface="Consolas" panose="020B0609020204030204" pitchFamily="49" charset="0"/>
            </a:endParaRPr>
          </a:p>
        </p:txBody>
      </p:sp>
      <p:sp>
        <p:nvSpPr>
          <p:cNvPr id="30" name="Rectangle 29"/>
          <p:cNvSpPr/>
          <p:nvPr/>
        </p:nvSpPr>
        <p:spPr bwMode="auto">
          <a:xfrm>
            <a:off x="7079432" y="10962456"/>
            <a:ext cx="1728192" cy="827929"/>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ectangle 30"/>
          <p:cNvSpPr/>
          <p:nvPr/>
        </p:nvSpPr>
        <p:spPr bwMode="auto">
          <a:xfrm>
            <a:off x="8735617" y="10962456"/>
            <a:ext cx="2736304" cy="827929"/>
          </a:xfrm>
          <a:prstGeom prst="rect">
            <a:avLst/>
          </a:prstGeom>
          <a:blipFill dpi="0" rotWithShape="1">
            <a:blip r:embed="rId7"/>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11399912" y="10962456"/>
            <a:ext cx="2987148" cy="827929"/>
          </a:xfrm>
          <a:prstGeom prst="rect">
            <a:avLst/>
          </a:prstGeom>
          <a:blipFill dpi="0" rotWithShape="1">
            <a:blip r:embed="rId8"/>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14352240" y="10962456"/>
            <a:ext cx="4608512" cy="827929"/>
          </a:xfrm>
          <a:prstGeom prst="rect">
            <a:avLst/>
          </a:prstGeom>
          <a:blipFill dpi="0" rotWithShape="1">
            <a:blip r:embed="rId9"/>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ectangle 33"/>
          <p:cNvSpPr/>
          <p:nvPr/>
        </p:nvSpPr>
        <p:spPr bwMode="auto">
          <a:xfrm>
            <a:off x="18960752" y="10962456"/>
            <a:ext cx="2376264" cy="827929"/>
          </a:xfrm>
          <a:prstGeom prst="rect">
            <a:avLst/>
          </a:prstGeom>
          <a:blipFill dpi="0" rotWithShape="1">
            <a:blip r:embed="rId10"/>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Isosceles Triangle 35"/>
          <p:cNvSpPr/>
          <p:nvPr/>
        </p:nvSpPr>
        <p:spPr bwMode="auto">
          <a:xfrm rot="16200000">
            <a:off x="20613062" y="10778725"/>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Isosceles Triangle 36"/>
          <p:cNvSpPr/>
          <p:nvPr/>
        </p:nvSpPr>
        <p:spPr bwMode="auto">
          <a:xfrm rot="16200000">
            <a:off x="20613062" y="11066431"/>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Isosceles Triangle 37"/>
          <p:cNvSpPr/>
          <p:nvPr/>
        </p:nvSpPr>
        <p:spPr bwMode="auto">
          <a:xfrm rot="16200000">
            <a:off x="20613062" y="11354463"/>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Isosceles Triangle 38"/>
          <p:cNvSpPr/>
          <p:nvPr/>
        </p:nvSpPr>
        <p:spPr bwMode="auto">
          <a:xfrm rot="16200000">
            <a:off x="20613062" y="11606654"/>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471292" y="12114584"/>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/style.css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css</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2" name="TextBox 41"/>
          <p:cNvSpPr txBox="1"/>
          <p:nvPr/>
        </p:nvSpPr>
        <p:spPr>
          <a:xfrm>
            <a:off x="1462808" y="13113985"/>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/logo.png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img</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3" name="Rectangle 42"/>
          <p:cNvSpPr/>
          <p:nvPr/>
        </p:nvSpPr>
        <p:spPr bwMode="auto">
          <a:xfrm>
            <a:off x="14856296" y="12069370"/>
            <a:ext cx="6243752"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Rectangle 43"/>
          <p:cNvSpPr/>
          <p:nvPr/>
        </p:nvSpPr>
        <p:spPr bwMode="auto">
          <a:xfrm>
            <a:off x="15605354" y="13176284"/>
            <a:ext cx="5494693"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Isosceles Triangle 44"/>
          <p:cNvSpPr/>
          <p:nvPr/>
        </p:nvSpPr>
        <p:spPr bwMode="auto">
          <a:xfrm rot="16200000">
            <a:off x="20613062" y="11930527"/>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Isosceles Triangle 45"/>
          <p:cNvSpPr/>
          <p:nvPr/>
        </p:nvSpPr>
        <p:spPr bwMode="auto">
          <a:xfrm rot="16200000">
            <a:off x="20613062" y="1221855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Isosceles Triangle 46"/>
          <p:cNvSpPr/>
          <p:nvPr/>
        </p:nvSpPr>
        <p:spPr bwMode="auto">
          <a:xfrm rot="16200000">
            <a:off x="20613062" y="12470750"/>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Isosceles Triangle 47"/>
          <p:cNvSpPr/>
          <p:nvPr/>
        </p:nvSpPr>
        <p:spPr bwMode="auto">
          <a:xfrm rot="16200000">
            <a:off x="20613062" y="13082656"/>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Isosceles Triangle 48"/>
          <p:cNvSpPr/>
          <p:nvPr/>
        </p:nvSpPr>
        <p:spPr bwMode="auto">
          <a:xfrm rot="16200000">
            <a:off x="20613062" y="13370688"/>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Isosceles Triangle 49"/>
          <p:cNvSpPr/>
          <p:nvPr/>
        </p:nvSpPr>
        <p:spPr bwMode="auto">
          <a:xfrm rot="16200000">
            <a:off x="20613062" y="1362287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488754" y="10161657"/>
            <a:ext cx="20136294"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Status   URL       Type    DNS      TCP          TLS             TTFB         Download</a:t>
            </a:r>
            <a:endParaRPr lang="en-US" sz="3200" b="1" dirty="0">
              <a:solidFill>
                <a:schemeClr val="accent2"/>
              </a:solidFill>
              <a:latin typeface="Consolas" panose="020B0609020204030204" pitchFamily="49" charset="0"/>
              <a:cs typeface="Consolas" panose="020B0609020204030204" pitchFamily="49" charset="0"/>
            </a:endParaRPr>
          </a:p>
        </p:txBody>
      </p:sp>
      <p:cxnSp>
        <p:nvCxnSpPr>
          <p:cNvPr id="51" name="Straight Connector 50"/>
          <p:cNvCxnSpPr/>
          <p:nvPr/>
        </p:nvCxnSpPr>
        <p:spPr bwMode="auto">
          <a:xfrm>
            <a:off x="1462808" y="10746432"/>
            <a:ext cx="20162240" cy="0"/>
          </a:xfrm>
          <a:prstGeom prst="line">
            <a:avLst/>
          </a:prstGeom>
          <a:solidFill>
            <a:srgbClr val="ECB100"/>
          </a:solidFill>
          <a:ln w="15875">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156161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Paint</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5748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a:t>
            </a:r>
            <a:r>
              <a:rPr lang="en-US" dirty="0" err="1" smtClean="0"/>
              <a:t>DomContentLoaded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1750840" y="7820819"/>
            <a:ext cx="7305146" cy="8212990"/>
          </a:xfrm>
          <a:prstGeom prst="roundRect">
            <a:avLst>
              <a:gd name="adj" fmla="val 0"/>
            </a:avLst>
          </a:prstGeom>
          <a:noFill/>
          <a:ln w="5080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2185226" y="955424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2197349" y="1099440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185226" y="8338172"/>
            <a:ext cx="3802946" cy="954107"/>
          </a:xfrm>
          <a:prstGeom prst="rect">
            <a:avLst/>
          </a:prstGeom>
          <a:noFill/>
        </p:spPr>
        <p:txBody>
          <a:bodyPr wrap="square" rtlCol="0">
            <a:spAutoFit/>
          </a:bodyPr>
          <a:lstStyle/>
          <a:p>
            <a:pPr algn="l"/>
            <a:r>
              <a:rPr lang="en-US" dirty="0">
                <a:solidFill>
                  <a:schemeClr val="bg1"/>
                </a:solidFill>
                <a:latin typeface="Times New Roman" panose="02020603050405020304" pitchFamily="18" charset="0"/>
                <a:cs typeface="Times New Roman" panose="02020603050405020304" pitchFamily="18" charset="0"/>
              </a:rPr>
              <a:t>s</a:t>
            </a:r>
            <a:r>
              <a:rPr lang="en-US" dirty="0" smtClean="0">
                <a:solidFill>
                  <a:schemeClr val="bg1"/>
                </a:solidFill>
                <a:latin typeface="Times New Roman" panose="02020603050405020304" pitchFamily="18" charset="0"/>
                <a:cs typeface="Times New Roman" panose="02020603050405020304" pitchFamily="18" charset="0"/>
              </a:rPr>
              <a:t>ign 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430524" y="9723880"/>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email@domain.com</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430524" y="11190896"/>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password</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Rounded Rectangle 37"/>
          <p:cNvSpPr/>
          <p:nvPr/>
        </p:nvSpPr>
        <p:spPr bwMode="auto">
          <a:xfrm>
            <a:off x="2103105" y="13460309"/>
            <a:ext cx="2376264" cy="881659"/>
          </a:xfrm>
          <a:prstGeom prst="roundRect">
            <a:avLst/>
          </a:prstGeom>
          <a:solidFill>
            <a:schemeClr val="bg2">
              <a:lumMod val="40000"/>
              <a:lumOff val="60000"/>
            </a:schemeClr>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855801" y="13577972"/>
            <a:ext cx="287087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s</a:t>
            </a:r>
            <a:r>
              <a:rPr lang="en-US" sz="3600" dirty="0" smtClean="0">
                <a:solidFill>
                  <a:schemeClr val="bg1"/>
                </a:solidFill>
                <a:latin typeface="Times New Roman" panose="02020603050405020304" pitchFamily="18" charset="0"/>
                <a:cs typeface="Times New Roman" panose="02020603050405020304" pitchFamily="18" charset="0"/>
              </a:rPr>
              <a:t>ign in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41" name="Rounded Rectangle 40"/>
          <p:cNvSpPr/>
          <p:nvPr/>
        </p:nvSpPr>
        <p:spPr bwMode="auto">
          <a:xfrm>
            <a:off x="2178165" y="12597808"/>
            <a:ext cx="467738" cy="489646"/>
          </a:xfrm>
          <a:prstGeom prst="roundRect">
            <a:avLst>
              <a:gd name="adj" fmla="val 0"/>
            </a:avLst>
          </a:prstGeom>
          <a:no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2682221" y="12578644"/>
            <a:ext cx="3033785"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Remember Me?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67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Title &amp; Subtitle ">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ln>
        <a:effectLst>
          <a:outerShdw blurRad="152400" dist="101600" dir="2760000" algn="tl" rotWithShape="0">
            <a:srgbClr val="000000">
              <a:alpha val="20000"/>
            </a:srgbClr>
          </a:outerShdw>
        </a:effectLs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21643</TotalTime>
  <Pages>0</Pages>
  <Words>2056</Words>
  <Characters>0</Characters>
  <Application>Microsoft Office PowerPoint</Application>
  <PresentationFormat>Custom</PresentationFormat>
  <Lines>0</Lines>
  <Paragraphs>533</Paragraphs>
  <Slides>47</Slides>
  <Notes>40</Notes>
  <HiddenSlides>0</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47</vt:i4>
      </vt:variant>
    </vt:vector>
  </HeadingPairs>
  <TitlesOfParts>
    <vt:vector size="74" baseType="lpstr">
      <vt:lpstr>Web Symbols</vt:lpstr>
      <vt:lpstr>nevis Bold</vt:lpstr>
      <vt:lpstr>Times New Roman</vt:lpstr>
      <vt:lpstr>Nevis</vt:lpstr>
      <vt:lpstr>Amatic SC Bold</vt:lpstr>
      <vt:lpstr>Langdon</vt:lpstr>
      <vt:lpstr>Heavyweight</vt:lpstr>
      <vt:lpstr>Gill Sans</vt:lpstr>
      <vt:lpstr>Novecento wide Book</vt:lpstr>
      <vt:lpstr>Courier New</vt:lpstr>
      <vt:lpstr>Lucida Grande</vt:lpstr>
      <vt:lpstr>Amatic SC Regular</vt:lpstr>
      <vt:lpstr>Daniel Black</vt:lpstr>
      <vt:lpstr>Veneer extras</vt:lpstr>
      <vt:lpstr>Consolas</vt:lpstr>
      <vt:lpstr>Adhesive Nr. Seven Banners</vt:lpstr>
      <vt:lpstr>Cambria Math</vt:lpstr>
      <vt:lpstr>Miso</vt:lpstr>
      <vt:lpstr>ヒラギノ角ゴ ProN W3</vt:lpstr>
      <vt:lpstr>Roboto</vt:lpstr>
      <vt:lpstr>ヒラギノ角ゴ ProN W6</vt:lpstr>
      <vt:lpstr>Entypo</vt:lpstr>
      <vt:lpstr>Wingdings</vt:lpstr>
      <vt:lpstr>Veneer extras</vt:lpstr>
      <vt:lpstr>Calibri</vt:lpstr>
      <vt:lpstr>Title &amp; Subtitle </vt:lpstr>
      <vt:lpstr>No Heading Pages</vt:lpstr>
      <vt:lpstr>Tracking Real World Web Performance</vt:lpstr>
      <vt:lpstr>OODA Loop</vt:lpstr>
      <vt:lpstr>METRICS</vt:lpstr>
      <vt:lpstr>mETRICS</vt:lpstr>
      <vt:lpstr>Milestone Metrics</vt:lpstr>
      <vt:lpstr>Milestone Metrics - Time To First Byte</vt:lpstr>
      <vt:lpstr>Milestone Metrics - Time To First Byte - details</vt:lpstr>
      <vt:lpstr>Milestone Metrics - Time To First Paint</vt:lpstr>
      <vt:lpstr>Milestone Metrics - Time To DomContentLoaded</vt:lpstr>
      <vt:lpstr>Milestone Metrics - Time To Load</vt:lpstr>
      <vt:lpstr>Milestone Metrics - Time To X?</vt:lpstr>
      <vt:lpstr>mETRICS</vt:lpstr>
      <vt:lpstr>PERCEIVED Metrics – Percent Complete</vt:lpstr>
      <vt:lpstr>PERCEIVED Metrics - Speed Index</vt:lpstr>
      <vt:lpstr>PERCEIVED Metrics - Speed Index</vt:lpstr>
      <vt:lpstr>PERCEIVED Metrics - Speed Index</vt:lpstr>
      <vt:lpstr>PERCEIVED Metrics - Speed Index</vt:lpstr>
      <vt:lpstr>PERCEIVED Metrics - Speed Index</vt:lpstr>
      <vt:lpstr>PERCEIVED Metrics - Speed Index</vt:lpstr>
      <vt:lpstr>Average</vt:lpstr>
      <vt:lpstr>Average</vt:lpstr>
      <vt:lpstr>Median</vt:lpstr>
      <vt:lpstr>Median</vt:lpstr>
      <vt:lpstr>Median</vt:lpstr>
      <vt:lpstr>Histogram</vt:lpstr>
      <vt:lpstr>Histogram</vt:lpstr>
      <vt:lpstr>REAL USER METRICS</vt:lpstr>
      <vt:lpstr>REAL USER METRICS</vt:lpstr>
      <vt:lpstr>Web Performance Working Group</vt:lpstr>
      <vt:lpstr>Navigation Timing</vt:lpstr>
      <vt:lpstr>Navigation Timing</vt:lpstr>
      <vt:lpstr>Resource Timing</vt:lpstr>
      <vt:lpstr>Resource Timing</vt:lpstr>
      <vt:lpstr>User Timing</vt:lpstr>
      <vt:lpstr>Beacon</vt:lpstr>
      <vt:lpstr>SYNTHETIC TESTING</vt:lpstr>
      <vt:lpstr>WebPagetest</vt:lpstr>
      <vt:lpstr>RUM VS Synthetic</vt:lpstr>
      <vt:lpstr>CONTINUOUS IMPROVEMENT</vt:lpstr>
      <vt:lpstr>CI Tools</vt:lpstr>
      <vt:lpstr>What’s Fast Enough?</vt:lpstr>
      <vt:lpstr>How Fast?</vt:lpstr>
      <vt:lpstr>Median Everything</vt:lpstr>
      <vt:lpstr>SpeedIndex Percentiles</vt:lpstr>
      <vt:lpstr>Status Code Usage</vt:lpstr>
      <vt:lpstr>3rd Party Usage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Real World Web Perf</dc:title>
  <dc:subject/>
  <dc:creator>Nik Molnar</dc:creator>
  <cp:keywords/>
  <dc:description/>
  <cp:lastModifiedBy>Nik Molnar</cp:lastModifiedBy>
  <cp:revision>1078</cp:revision>
  <dcterms:modified xsi:type="dcterms:W3CDTF">2014-12-05T02:06:33Z</dcterms:modified>
</cp:coreProperties>
</file>